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7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8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9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10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1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2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3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4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5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6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7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8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6"/>
  </p:notesMasterIdLst>
  <p:sldIdLst>
    <p:sldId id="256" r:id="rId2"/>
    <p:sldId id="303" r:id="rId3"/>
    <p:sldId id="302" r:id="rId4"/>
    <p:sldId id="326" r:id="rId5"/>
    <p:sldId id="300" r:id="rId6"/>
    <p:sldId id="304" r:id="rId7"/>
    <p:sldId id="325" r:id="rId8"/>
    <p:sldId id="327" r:id="rId9"/>
    <p:sldId id="328" r:id="rId10"/>
    <p:sldId id="294" r:id="rId11"/>
    <p:sldId id="296" r:id="rId12"/>
    <p:sldId id="306" r:id="rId13"/>
    <p:sldId id="305" r:id="rId14"/>
    <p:sldId id="329" r:id="rId15"/>
    <p:sldId id="307" r:id="rId16"/>
    <p:sldId id="310" r:id="rId17"/>
    <p:sldId id="312" r:id="rId18"/>
    <p:sldId id="315" r:id="rId19"/>
    <p:sldId id="320" r:id="rId20"/>
    <p:sldId id="319" r:id="rId21"/>
    <p:sldId id="321" r:id="rId22"/>
    <p:sldId id="331" r:id="rId23"/>
    <p:sldId id="323" r:id="rId24"/>
    <p:sldId id="332" r:id="rId25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ED6"/>
    <a:srgbClr val="FEDDD8"/>
    <a:srgbClr val="DBFDEB"/>
    <a:srgbClr val="F8DB2E"/>
    <a:srgbClr val="FFFF66"/>
    <a:srgbClr val="FDDFD7"/>
    <a:srgbClr val="EE8EDC"/>
    <a:srgbClr val="D311D8"/>
    <a:srgbClr val="FFCCFF"/>
    <a:srgbClr val="E84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58" autoAdjust="0"/>
    <p:restoredTop sz="94660"/>
  </p:normalViewPr>
  <p:slideViewPr>
    <p:cSldViewPr snapToGrid="0">
      <p:cViewPr varScale="1">
        <p:scale>
          <a:sx n="68" d="100"/>
          <a:sy n="68" d="100"/>
        </p:scale>
        <p:origin x="68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SITULA\DocSTD\PSY\U2PEA\PODCAST%20Lolo%20et%20Max\Stats%20groupe%20parents.xlsx" TargetMode="External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14"/>
    </mc:Choice>
    <mc:Fallback>
      <c:style val="14"/>
    </mc:Fallback>
  </mc:AlternateContent>
  <c:chart>
    <c:title>
      <c:tx>
        <c:rich>
          <a:bodyPr/>
          <a:lstStyle/>
          <a:p>
            <a:pPr>
              <a:defRPr sz="3199">
                <a:solidFill>
                  <a:srgbClr val="002060"/>
                </a:solidFill>
              </a:defRPr>
            </a:pPr>
            <a:r>
              <a:rPr lang="fr-FR" sz="3199" dirty="0">
                <a:solidFill>
                  <a:srgbClr val="002060"/>
                </a:solidFill>
              </a:rPr>
              <a:t>Répartition des participants</a:t>
            </a:r>
            <a:endParaRPr lang="fr-FR" sz="3200" dirty="0">
              <a:solidFill>
                <a:srgbClr val="002060"/>
              </a:solidFill>
            </a:endParaRPr>
          </a:p>
        </c:rich>
      </c:tx>
      <c:layout>
        <c:manualLayout>
          <c:xMode val="edge"/>
          <c:yMode val="edge"/>
          <c:x val="0.16304901542479605"/>
          <c:y val="3.3165048999747516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spPr>
            <a:solidFill>
              <a:srgbClr val="DBFDEB"/>
            </a:solidFill>
          </c:spPr>
          <c:dPt>
            <c:idx val="0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0-DF92-4721-959F-1CCA0891A87D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DF92-4721-959F-1CCA0891A87D}"/>
              </c:ext>
            </c:extLst>
          </c:dPt>
          <c:dLbls>
            <c:dLbl>
              <c:idx val="0"/>
              <c:layout>
                <c:manualLayout>
                  <c:x val="-0.14667694458753405"/>
                  <c:y val="8.655778511557026E-2"/>
                </c:manualLayout>
              </c:layout>
              <c:spPr/>
              <c:txPr>
                <a:bodyPr/>
                <a:lstStyle/>
                <a:p>
                  <a:pPr>
                    <a:defRPr sz="2800">
                      <a:solidFill>
                        <a:schemeClr val="tx1"/>
                      </a:solidFill>
                    </a:defRPr>
                  </a:pPr>
                  <a:endParaRPr lang="fr-FR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F92-4721-959F-1CCA0891A87D}"/>
                </c:ext>
              </c:extLst>
            </c:dLbl>
            <c:dLbl>
              <c:idx val="1"/>
              <c:layout>
                <c:manualLayout>
                  <c:x val="0.1396292589594525"/>
                  <c:y val="-7.5067310134620299E-2"/>
                </c:manualLayout>
              </c:layout>
              <c:spPr/>
              <c:txPr>
                <a:bodyPr/>
                <a:lstStyle/>
                <a:p>
                  <a:pPr>
                    <a:defRPr sz="2800">
                      <a:solidFill>
                        <a:schemeClr val="tx1"/>
                      </a:solidFill>
                    </a:defRPr>
                  </a:pPr>
                  <a:endParaRPr lang="fr-FR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F92-4721-959F-1CCA0891A8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800">
                    <a:solidFill>
                      <a:schemeClr val="tx1"/>
                    </a:solidFill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Feuil1!$B$2:$C$2</c:f>
              <c:strCache>
                <c:ptCount val="2"/>
                <c:pt idx="0">
                  <c:v>Homme</c:v>
                </c:pt>
                <c:pt idx="1">
                  <c:v>Femme</c:v>
                </c:pt>
              </c:strCache>
            </c:strRef>
          </c:cat>
          <c:val>
            <c:numRef>
              <c:f>Feuil1!$B$26:$C$26</c:f>
              <c:numCache>
                <c:formatCode>General</c:formatCode>
                <c:ptCount val="2"/>
                <c:pt idx="0">
                  <c:v>9</c:v>
                </c:pt>
                <c:pt idx="1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F92-4721-959F-1CCA0891A8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91">
          <a:noFill/>
        </a:ln>
      </c:spPr>
    </c:plotArea>
    <c:legend>
      <c:legendPos val="r"/>
      <c:overlay val="0"/>
      <c:txPr>
        <a:bodyPr/>
        <a:lstStyle/>
        <a:p>
          <a:pPr>
            <a:defRPr sz="2000"/>
          </a:pPr>
          <a:endParaRPr lang="fr-FR"/>
        </a:p>
      </c:txPr>
    </c:legend>
    <c:plotVisOnly val="1"/>
    <c:dispBlanksAs val="zero"/>
    <c:showDLblsOverMax val="0"/>
  </c:chart>
  <c:txPr>
    <a:bodyPr/>
    <a:lstStyle/>
    <a:p>
      <a:pPr>
        <a:defRPr sz="1799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2800" b="0" i="0" u="none" strike="noStrike" kern="1200" spc="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r>
              <a:rPr lang="fr-FR" sz="2800" dirty="0">
                <a:solidFill>
                  <a:srgbClr val="002060"/>
                </a:solidFill>
              </a:rPr>
              <a:t>Parent avec une activité professionnelle</a:t>
            </a:r>
          </a:p>
        </c:rich>
      </c:tx>
      <c:layout>
        <c:manualLayout>
          <c:xMode val="edge"/>
          <c:yMode val="edge"/>
          <c:x val="0.20628016794930334"/>
          <c:y val="3.57012018234562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2800" b="0" i="0" u="none" strike="noStrike" kern="1200" spc="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spPr>
            <a:solidFill>
              <a:srgbClr val="DBFDEB"/>
            </a:solidFill>
          </c:spPr>
          <c:dPt>
            <c:idx val="0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28E3-4B2D-B208-469EAC3B804E}"/>
              </c:ext>
            </c:extLst>
          </c:dPt>
          <c:dPt>
            <c:idx val="1"/>
            <c:bubble3D val="0"/>
            <c:spPr>
              <a:solidFill>
                <a:srgbClr val="DBFDEB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8E3-4B2D-B208-469EAC3B804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Feuil1!$Q$2:$R$2</c:f>
              <c:strCache>
                <c:ptCount val="2"/>
                <c:pt idx="0">
                  <c:v>Oui</c:v>
                </c:pt>
                <c:pt idx="1">
                  <c:v>Non</c:v>
                </c:pt>
              </c:strCache>
            </c:strRef>
          </c:cat>
          <c:val>
            <c:numRef>
              <c:f>Feuil1!$Q$26:$R$26</c:f>
              <c:numCache>
                <c:formatCode>General</c:formatCode>
                <c:ptCount val="2"/>
                <c:pt idx="0">
                  <c:v>18</c:v>
                </c:pt>
                <c:pt idx="1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8E3-4B2D-B208-469EAC3B80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fr-FR" sz="3199" dirty="0">
                <a:solidFill>
                  <a:srgbClr val="002060"/>
                </a:solidFill>
              </a:rPr>
              <a:t>Age des enfants</a:t>
            </a:r>
            <a:endParaRPr lang="fr-FR" sz="3200" dirty="0">
              <a:solidFill>
                <a:srgbClr val="002060"/>
              </a:solidFill>
            </a:endParaRPr>
          </a:p>
        </c:rich>
      </c:tx>
      <c:layout>
        <c:manualLayout>
          <c:xMode val="edge"/>
          <c:yMode val="edge"/>
          <c:x val="0.39868153896384939"/>
          <c:y val="0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spPr>
            <a:solidFill>
              <a:srgbClr val="00B0F0"/>
            </a:solidFill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FE59-4B85-8959-EF7F505EC725}"/>
              </c:ext>
            </c:extLst>
          </c:dPt>
          <c:dPt>
            <c:idx val="1"/>
            <c:bubble3D val="0"/>
            <c:spPr>
              <a:solidFill>
                <a:srgbClr val="DBFDEB"/>
              </a:solidFill>
            </c:spPr>
            <c:extLst>
              <c:ext xmlns:c16="http://schemas.microsoft.com/office/drawing/2014/chart" uri="{C3380CC4-5D6E-409C-BE32-E72D297353CC}">
                <c16:uniqueId val="{00000001-FE59-4B85-8959-EF7F505EC72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3200"/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Feuil1!$J$2:$K$2</c:f>
              <c:strCache>
                <c:ptCount val="2"/>
                <c:pt idx="0">
                  <c:v>Entre 5 et 10 ans</c:v>
                </c:pt>
                <c:pt idx="1">
                  <c:v>"+ de 10 ans"</c:v>
                </c:pt>
              </c:strCache>
            </c:strRef>
          </c:cat>
          <c:val>
            <c:numRef>
              <c:f>Feuil1!$J$26:$K$26</c:f>
              <c:numCache>
                <c:formatCode>General</c:formatCode>
                <c:ptCount val="2"/>
                <c:pt idx="0">
                  <c:v>28</c:v>
                </c:pt>
                <c:pt idx="1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E59-4B85-8959-EF7F505EC7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89">
          <a:noFill/>
        </a:ln>
      </c:spPr>
    </c:plotArea>
    <c:legend>
      <c:legendPos val="t"/>
      <c:overlay val="0"/>
    </c:legend>
    <c:plotVisOnly val="1"/>
    <c:dispBlanksAs val="zero"/>
    <c:showDLblsOverMax val="0"/>
  </c:chart>
  <c:txPr>
    <a:bodyPr/>
    <a:lstStyle/>
    <a:p>
      <a:pPr>
        <a:defRPr sz="1799"/>
      </a:pPr>
      <a:endParaRPr lang="fr-F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fr-FR" dirty="0"/>
              <a:t>Traitement (</a:t>
            </a:r>
            <a:r>
              <a:rPr lang="fr-FR" dirty="0" err="1"/>
              <a:t>métylphénidate</a:t>
            </a:r>
            <a:r>
              <a:rPr lang="fr-FR" dirty="0"/>
              <a:t>)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spPr>
            <a:solidFill>
              <a:srgbClr val="DBFDEB"/>
            </a:solidFill>
          </c:spPr>
          <c:dPt>
            <c:idx val="0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1-72BE-4DCB-95BF-E562518F34B5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Feuil1!$O$2:$P$2</c:f>
              <c:strCache>
                <c:ptCount val="2"/>
                <c:pt idx="0">
                  <c:v>Oui</c:v>
                </c:pt>
                <c:pt idx="1">
                  <c:v>Non</c:v>
                </c:pt>
              </c:strCache>
            </c:strRef>
          </c:cat>
          <c:val>
            <c:numRef>
              <c:f>Feuil1!$O$26:$P$26</c:f>
              <c:numCache>
                <c:formatCode>General</c:formatCode>
                <c:ptCount val="2"/>
                <c:pt idx="0">
                  <c:v>20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BE-4DCB-95BF-E562518F34B5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fr-FR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fr-FR" sz="2400" dirty="0"/>
              <a:t>TB</a:t>
            </a:r>
            <a:r>
              <a:rPr lang="fr-FR" sz="2400" baseline="0" dirty="0"/>
              <a:t> Associés</a:t>
            </a:r>
            <a:endParaRPr lang="fr-FR" sz="2400" dirty="0"/>
          </a:p>
        </c:rich>
      </c:tx>
      <c:layout>
        <c:manualLayout>
          <c:xMode val="edge"/>
          <c:yMode val="edge"/>
          <c:x val="0.33346567307097158"/>
          <c:y val="1.132469937294944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spPr>
            <a:solidFill>
              <a:srgbClr val="FFFF66"/>
            </a:solidFill>
          </c:spPr>
          <c:dPt>
            <c:idx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E0E-44F2-A9B5-52549767A0ED}"/>
              </c:ext>
            </c:extLst>
          </c:dPt>
          <c:dPt>
            <c:idx val="1"/>
            <c:bubble3D val="0"/>
            <c:spPr>
              <a:solidFill>
                <a:srgbClr val="FFFF6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E0E-44F2-A9B5-52549767A0ED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5E0E-44F2-A9B5-52549767A0ED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5E0E-44F2-A9B5-52549767A0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Feuil1!$B$2:$B$3</c:f>
              <c:strCache>
                <c:ptCount val="2"/>
                <c:pt idx="0">
                  <c:v>Tout à fait d'accord</c:v>
                </c:pt>
                <c:pt idx="1">
                  <c:v>d'accord</c:v>
                </c:pt>
              </c:strCache>
            </c:strRef>
          </c:cat>
          <c:val>
            <c:numRef>
              <c:f>Feuil1!$C$2:$C$3</c:f>
              <c:numCache>
                <c:formatCode>General</c:formatCode>
                <c:ptCount val="2"/>
                <c:pt idx="0">
                  <c:v>4</c:v>
                </c:pt>
                <c:pt idx="1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E0E-44F2-A9B5-52549767A0ED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/>
              <a:t> </a:t>
            </a:r>
            <a:r>
              <a:rPr lang="en-US" sz="2000" dirty="0">
                <a:solidFill>
                  <a:schemeClr val="tx1"/>
                </a:solidFill>
              </a:rPr>
              <a:t>MODIFIER MON REGARD SUR LE TDAH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</c:v>
                </c:pt>
                <c:pt idx="1">
                  <c:v>43</c:v>
                </c:pt>
                <c:pt idx="2">
                  <c:v>22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5E6-4CE9-AF3B-055547192F83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 dirty="0"/>
              <a:t> </a:t>
            </a:r>
            <a:r>
              <a:rPr lang="en-US" sz="2000" dirty="0">
                <a:solidFill>
                  <a:schemeClr val="tx1"/>
                </a:solidFill>
              </a:rPr>
              <a:t>MODIFIER MON REGARD SUR mon enfant</a:t>
            </a:r>
          </a:p>
        </c:rich>
      </c:tx>
      <c:layout>
        <c:manualLayout>
          <c:xMode val="edge"/>
          <c:yMode val="edge"/>
          <c:x val="0.15146446166569064"/>
          <c:y val="1.278131833781885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48</c:v>
                </c:pt>
                <c:pt idx="1">
                  <c:v>43</c:v>
                </c:pt>
                <c:pt idx="2">
                  <c:v>9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E1-4E8A-BE31-D12B6A6DE9AB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>
                <a:solidFill>
                  <a:schemeClr val="tx1"/>
                </a:solidFill>
              </a:rPr>
              <a:t> MODIFIER MON REGARD SUR </a:t>
            </a: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en-US" sz="2000">
                <a:solidFill>
                  <a:schemeClr val="tx1"/>
                </a:solidFill>
              </a:rPr>
              <a:t>moi</a:t>
            </a:r>
            <a:r>
              <a:rPr lang="en-US" sz="2000" baseline="0">
                <a:solidFill>
                  <a:schemeClr val="tx1"/>
                </a:solidFill>
              </a:rPr>
              <a:t> -même</a:t>
            </a:r>
            <a:endParaRPr lang="en-US" sz="200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0616560768276206"/>
          <c:y val="2.62767388151131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1.9602715161635326E-2"/>
          <c:y val="0.20417216273331673"/>
          <c:w val="0.94148998797786487"/>
          <c:h val="0.59930239681176156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</c:v>
                </c:pt>
                <c:pt idx="1">
                  <c:v>43</c:v>
                </c:pt>
                <c:pt idx="2">
                  <c:v>22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C1-41CD-B257-011EC21F5D59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>
                <a:solidFill>
                  <a:schemeClr val="tx1"/>
                </a:solidFill>
              </a:rPr>
              <a:t> L'estime de moi</a:t>
            </a:r>
            <a:r>
              <a:rPr lang="en-US" sz="2000" baseline="0">
                <a:solidFill>
                  <a:schemeClr val="tx1"/>
                </a:solidFill>
              </a:rPr>
              <a:t> -même</a:t>
            </a:r>
            <a:endParaRPr lang="en-US" sz="200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0393044619422571"/>
          <c:y val="2.777777777777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4.7222222222222221E-2"/>
          <c:y val="0.15472222222222223"/>
          <c:w val="0.93888888888888888"/>
          <c:h val="0.69483048993875762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13</c:v>
                </c:pt>
                <c:pt idx="1">
                  <c:v>52</c:v>
                </c:pt>
                <c:pt idx="2">
                  <c:v>22</c:v>
                </c:pt>
                <c:pt idx="3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088-445D-8888-00A852E8A0F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>
                <a:solidFill>
                  <a:schemeClr val="tx1"/>
                </a:solidFill>
              </a:rPr>
              <a:t> Mon Sentiment de culpabilité</a:t>
            </a:r>
          </a:p>
        </c:rich>
      </c:tx>
      <c:layout>
        <c:manualLayout>
          <c:xMode val="edge"/>
          <c:yMode val="edge"/>
          <c:x val="0.14281940818814473"/>
          <c:y val="9.1652633268930446E-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2.4308783144425493E-2"/>
          <c:y val="0.14999229629492333"/>
          <c:w val="0.95138243371114906"/>
          <c:h val="0.64050428569277162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</c:v>
                </c:pt>
                <c:pt idx="1">
                  <c:v>43</c:v>
                </c:pt>
                <c:pt idx="2">
                  <c:v>22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E73-4D48-9B4D-5E4CAAC7A1D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>
                <a:solidFill>
                  <a:schemeClr val="tx1"/>
                </a:solidFill>
              </a:rPr>
              <a:t> Mon</a:t>
            </a:r>
            <a:r>
              <a:rPr lang="en-US" sz="2000" baseline="0" dirty="0">
                <a:solidFill>
                  <a:schemeClr val="tx1"/>
                </a:solidFill>
              </a:rPr>
              <a:t> sentiment </a:t>
            </a:r>
            <a:r>
              <a:rPr lang="en-US" sz="2000" baseline="0" dirty="0" err="1">
                <a:solidFill>
                  <a:schemeClr val="tx1"/>
                </a:solidFill>
              </a:rPr>
              <a:t>d’isolement</a:t>
            </a:r>
            <a:endParaRPr lang="en-US" sz="20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4281933508311459"/>
          <c:y val="2.31481481481481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4.8859652683295743E-2"/>
          <c:y val="0.19423253017399625"/>
          <c:w val="0.95114028160265474"/>
          <c:h val="0.60749700554874664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</c:v>
                </c:pt>
                <c:pt idx="1">
                  <c:v>43</c:v>
                </c:pt>
                <c:pt idx="2">
                  <c:v>22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AEC-45F7-89FF-1F9701AA600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>
                <a:solidFill>
                  <a:schemeClr val="tx1"/>
                </a:solidFill>
              </a:rPr>
              <a:t> L'expression de mes émotions</a:t>
            </a:r>
          </a:p>
        </c:rich>
      </c:tx>
      <c:layout>
        <c:manualLayout>
          <c:xMode val="edge"/>
          <c:yMode val="edge"/>
          <c:x val="0.14281933508311459"/>
          <c:y val="2.31481481481481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2.6179310474066648E-2"/>
          <c:y val="0.14414370261423715"/>
          <c:w val="0.94764137905186674"/>
          <c:h val="0.6384545602545405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</c:v>
                </c:pt>
                <c:pt idx="1">
                  <c:v>43</c:v>
                </c:pt>
                <c:pt idx="2">
                  <c:v>22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4AF-4604-B6A0-900599AA6B8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Prendre</a:t>
            </a:r>
            <a:r>
              <a:rPr lang="en-US" sz="2000" dirty="0">
                <a:solidFill>
                  <a:schemeClr val="tx1"/>
                </a:solidFill>
              </a:rPr>
              <a:t> de la distance  / Situation</a:t>
            </a:r>
          </a:p>
        </c:rich>
      </c:tx>
      <c:layout>
        <c:manualLayout>
          <c:xMode val="edge"/>
          <c:yMode val="edge"/>
          <c:x val="0.14281933508311459"/>
          <c:y val="2.31481481481481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</c:v>
                </c:pt>
                <c:pt idx="1">
                  <c:v>43</c:v>
                </c:pt>
                <c:pt idx="2">
                  <c:v>22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18-4FF9-A37F-36A5C0C3D14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/>
      </a:pPr>
      <a:endParaRPr lang="fr-F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 err="1">
                <a:solidFill>
                  <a:schemeClr val="tx1"/>
                </a:solidFill>
              </a:rPr>
              <a:t>enrichir</a:t>
            </a:r>
            <a:r>
              <a:rPr lang="en-US" sz="2000" dirty="0">
                <a:solidFill>
                  <a:schemeClr val="tx1"/>
                </a:solidFill>
              </a:rPr>
              <a:t> Ma </a:t>
            </a:r>
            <a:r>
              <a:rPr lang="en-US" sz="2000" dirty="0" err="1">
                <a:solidFill>
                  <a:schemeClr val="tx1"/>
                </a:solidFill>
              </a:rPr>
              <a:t>boite</a:t>
            </a:r>
            <a:r>
              <a:rPr lang="en-US" sz="2000" dirty="0">
                <a:solidFill>
                  <a:schemeClr val="tx1"/>
                </a:solidFill>
              </a:rPr>
              <a:t> à </a:t>
            </a:r>
            <a:r>
              <a:rPr lang="en-US" sz="2000" dirty="0" err="1">
                <a:solidFill>
                  <a:schemeClr val="tx1"/>
                </a:solidFill>
              </a:rPr>
              <a:t>outils</a:t>
            </a:r>
            <a:endParaRPr lang="en-US" sz="20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9258955246745343"/>
          <c:y val="1.487534754389051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</c:v>
                </c:pt>
                <c:pt idx="1">
                  <c:v>43</c:v>
                </c:pt>
                <c:pt idx="2">
                  <c:v>22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5B-409B-BC35-F348806F3013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diminuer</a:t>
            </a:r>
            <a:r>
              <a:rPr lang="en-US" sz="2000" dirty="0">
                <a:solidFill>
                  <a:schemeClr val="tx1"/>
                </a:solidFill>
              </a:rPr>
              <a:t> les </a:t>
            </a:r>
            <a:r>
              <a:rPr lang="en-US" sz="2000" dirty="0" err="1">
                <a:solidFill>
                  <a:schemeClr val="tx1"/>
                </a:solidFill>
              </a:rPr>
              <a:t>conflits</a:t>
            </a:r>
            <a:endParaRPr lang="en-US" sz="20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4281933508311459"/>
          <c:y val="2.31481481481481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1.1003935988881362E-2"/>
          <c:y val="2.27124812574564E-2"/>
          <c:w val="0.96939130434782605"/>
          <c:h val="0.72728651469221894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</c:v>
                </c:pt>
                <c:pt idx="1">
                  <c:v>43</c:v>
                </c:pt>
                <c:pt idx="2">
                  <c:v>22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DB-4146-B4BC-DA82C89DA240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>
                <a:solidFill>
                  <a:schemeClr val="tx1"/>
                </a:solidFill>
              </a:rPr>
              <a:t> Ameliorer les relations dans la fratrie</a:t>
            </a:r>
          </a:p>
        </c:rich>
      </c:tx>
      <c:layout>
        <c:manualLayout>
          <c:xMode val="edge"/>
          <c:yMode val="edge"/>
          <c:x val="0.13380740178321171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5.5462038081021424E-2"/>
          <c:y val="5.3574007220216623E-2"/>
          <c:w val="0.94453796191897854"/>
          <c:h val="0.69914579720856196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8</c:v>
                </c:pt>
                <c:pt idx="1">
                  <c:v>43</c:v>
                </c:pt>
                <c:pt idx="2">
                  <c:v>36</c:v>
                </c:pt>
                <c:pt idx="3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63-4806-BFB6-77FFA91F273F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>
                <a:solidFill>
                  <a:schemeClr val="tx1"/>
                </a:solidFill>
              </a:rPr>
              <a:t>modifier ma relation avec </a:t>
            </a:r>
            <a:r>
              <a:rPr lang="en-US" sz="2000" dirty="0" err="1">
                <a:solidFill>
                  <a:schemeClr val="tx1"/>
                </a:solidFill>
              </a:rPr>
              <a:t>l'école</a:t>
            </a:r>
            <a:endParaRPr lang="en-US" sz="20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4281933508311459"/>
          <c:y val="2.31481481481481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</c:v>
                </c:pt>
                <c:pt idx="1">
                  <c:v>43</c:v>
                </c:pt>
                <c:pt idx="2">
                  <c:v>22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BFF-4672-9760-F0251DCCCE6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>
                <a:solidFill>
                  <a:schemeClr val="tx1"/>
                </a:solidFill>
              </a:rPr>
              <a:t>Accepter </a:t>
            </a:r>
            <a:r>
              <a:rPr lang="en-US" sz="2000" dirty="0" err="1">
                <a:solidFill>
                  <a:schemeClr val="tx1"/>
                </a:solidFill>
              </a:rPr>
              <a:t>certaines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démarches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difficiles</a:t>
            </a:r>
            <a:endParaRPr lang="en-US" sz="20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4281933508311459"/>
          <c:y val="2.31481481481481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Feuil1!$B$2:$B$5</c:f>
              <c:strCache>
                <c:ptCount val="4"/>
                <c:pt idx="0">
                  <c:v>Tout à fait d'accord</c:v>
                </c:pt>
                <c:pt idx="1">
                  <c:v>d'accord</c:v>
                </c:pt>
                <c:pt idx="2">
                  <c:v>plutôt d'accord</c:v>
                </c:pt>
                <c:pt idx="3">
                  <c:v>pas d'accord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4</c:v>
                </c:pt>
                <c:pt idx="1">
                  <c:v>43</c:v>
                </c:pt>
                <c:pt idx="2">
                  <c:v>22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949-4B35-91C4-4C22764B4B9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106555823"/>
        <c:axId val="1106548335"/>
      </c:barChart>
      <c:catAx>
        <c:axId val="11065558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106548335"/>
        <c:crosses val="autoZero"/>
        <c:auto val="1"/>
        <c:lblAlgn val="ctr"/>
        <c:lblOffset val="100"/>
        <c:noMultiLvlLbl val="0"/>
      </c:catAx>
      <c:valAx>
        <c:axId val="110654833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065558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0AF6A4E-0DED-4F34-8D0C-2204FD1DD323}" type="datetimeFigureOut">
              <a:rPr lang="fr-FR"/>
              <a:pPr>
                <a:defRPr/>
              </a:pPr>
              <a:t>09/11/2023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26401AC-70E8-45E3-A7EE-09D630CC43F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F73EC87F-2070-46BD-AEDC-49F685CDAE71}" type="datetime1">
              <a:rPr lang="fr-FR" smtClean="0"/>
              <a:t>09/11/2023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C70739-4F7C-4D1B-A029-01CEED7B6CA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5073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9D55F5-9C07-4E2F-94F4-3CE638FFD443}" type="datetime1">
              <a:rPr lang="fr-FR" smtClean="0"/>
              <a:t>09/11/2023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2E689D-2B35-49D6-B4B1-3213DE3714EA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769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2E5F1F-4B1F-46E6-83F1-2F111CE90BF7}" type="datetime1">
              <a:rPr lang="fr-FR" smtClean="0"/>
              <a:t>09/11/2023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B0099C-6C2B-49FC-A34B-EE91ECE64D1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7793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B1651F-19CF-4357-AF6A-ECFAABAD14A0}" type="datetime1">
              <a:rPr lang="fr-FR" smtClean="0"/>
              <a:t>09/11/2023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FB64EE-392D-4BA6-AC01-A9074FDC4106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14501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FA6959-A239-483C-9C92-B61C3C1979E7}" type="datetime1">
              <a:rPr lang="fr-FR" smtClean="0"/>
              <a:t>09/11/2023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FA6981-D560-4807-8FB0-643BB30E4E34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8374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CCB0A8-7D03-4522-B176-F337EFD943B0}" type="datetime1">
              <a:rPr lang="fr-FR" smtClean="0"/>
              <a:t>09/11/2023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EFE909-7C43-48F6-808F-82DC0D5EE100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336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BB85B6-47D7-4A24-A8A1-686C783885B5}" type="datetime1">
              <a:rPr lang="fr-FR" smtClean="0"/>
              <a:t>09/11/2023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F03974-4F05-405C-9E7B-012B952171E7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58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96A02C-1FDC-4DB7-894E-5C0762CDCC68}" type="datetime1">
              <a:rPr lang="fr-FR" smtClean="0"/>
              <a:t>09/11/2023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5A3EA5-CCBD-495D-A842-BBF9F86A81FF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382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2B3246-C9A6-4ABD-9E9C-7C8CE6B537E3}" type="datetime1">
              <a:rPr lang="fr-FR" smtClean="0"/>
              <a:t>09/11/2023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2A6FE-535F-4BE5-8C4A-A27FCA91181E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8830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6FE975-4806-4363-A50A-A5A72AD32FEF}" type="datetime1">
              <a:rPr lang="fr-FR" smtClean="0"/>
              <a:t>09/11/2023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07A8F1-7C98-47C0-9EA7-356185470830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616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C00223-561F-4C60-A489-6CAE798DC760}" type="datetime1">
              <a:rPr lang="fr-FR" smtClean="0"/>
              <a:t>09/11/2023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A3813F-A37E-461B-8B96-8200CE3D7C2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333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6D664E43-AB70-42D5-8DD0-17EA4DC79120}" type="datetime1">
              <a:rPr lang="fr-FR" smtClean="0"/>
              <a:t>09/11/2023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BCC71D9F-5478-4602-89A0-E98F7A5B85B9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6006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chart" Target="../charts/char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ussellbarkley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4250" y="2044700"/>
            <a:ext cx="10394950" cy="305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itre 1"/>
          <p:cNvSpPr>
            <a:spLocks noGrp="1"/>
          </p:cNvSpPr>
          <p:nvPr>
            <p:ph type="ctrTitle"/>
          </p:nvPr>
        </p:nvSpPr>
        <p:spPr>
          <a:xfrm>
            <a:off x="2235200" y="665163"/>
            <a:ext cx="9144000" cy="2097087"/>
          </a:xfrm>
        </p:spPr>
        <p:txBody>
          <a:bodyPr/>
          <a:lstStyle/>
          <a:p>
            <a:pPr eaLnBrk="1" hangingPunct="1"/>
            <a:r>
              <a:rPr lang="fr-FR" altLang="fr-FR" b="1" dirty="0">
                <a:solidFill>
                  <a:schemeClr val="bg1"/>
                </a:solidFill>
              </a:rPr>
              <a:t>Présentation U2PEA </a:t>
            </a:r>
          </a:p>
        </p:txBody>
      </p:sp>
      <p:sp>
        <p:nvSpPr>
          <p:cNvPr id="2052" name="Sous-titre 2"/>
          <p:cNvSpPr>
            <a:spLocks noGrp="1"/>
          </p:cNvSpPr>
          <p:nvPr>
            <p:ph type="subTitle" idx="1"/>
          </p:nvPr>
        </p:nvSpPr>
        <p:spPr>
          <a:xfrm>
            <a:off x="1384300" y="4821238"/>
            <a:ext cx="9144000" cy="1655762"/>
          </a:xfrm>
        </p:spPr>
        <p:txBody>
          <a:bodyPr/>
          <a:lstStyle/>
          <a:p>
            <a:pPr eaLnBrk="1" hangingPunct="1"/>
            <a:endParaRPr lang="fr-FR" altLang="fr-FR" dirty="0"/>
          </a:p>
          <a:p>
            <a:pPr eaLnBrk="1" hangingPunct="1"/>
            <a:r>
              <a:rPr lang="fr-FR" altLang="fr-FR" dirty="0"/>
              <a:t>Journée EXACT – Tours 2023</a:t>
            </a:r>
          </a:p>
          <a:p>
            <a:pPr eaLnBrk="1" hangingPunct="1"/>
            <a:r>
              <a:rPr lang="fr-FR" altLang="fr-FR" dirty="0"/>
              <a:t>Laurence OLLIVIER</a:t>
            </a:r>
          </a:p>
        </p:txBody>
      </p:sp>
      <p:pic>
        <p:nvPicPr>
          <p:cNvPr id="2053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639763" y="1243013"/>
            <a:ext cx="3856037" cy="4371975"/>
          </a:xfrm>
        </p:spPr>
        <p:txBody>
          <a:bodyPr/>
          <a:lstStyle/>
          <a:p>
            <a:pPr eaLnBrk="1" hangingPunct="1"/>
            <a:r>
              <a:rPr lang="fr-FR" altLang="fr-FR" dirty="0">
                <a:solidFill>
                  <a:srgbClr val="FFFFFF"/>
                </a:solidFill>
                <a:latin typeface="Century Gothic" pitchFamily="34" charset="0"/>
                <a:ea typeface="Calibri Light" pitchFamily="34" charset="0"/>
                <a:cs typeface="Calibri Light" pitchFamily="34" charset="0"/>
              </a:rPr>
              <a:t>Points importants</a:t>
            </a:r>
          </a:p>
        </p:txBody>
      </p:sp>
      <p:sp>
        <p:nvSpPr>
          <p:cNvPr id="4" name="Rectangle : coins arrondis 3"/>
          <p:cNvSpPr/>
          <p:nvPr/>
        </p:nvSpPr>
        <p:spPr>
          <a:xfrm>
            <a:off x="7001691" y="1952761"/>
            <a:ext cx="4795521" cy="3645989"/>
          </a:xfrm>
          <a:prstGeom prst="roundRect">
            <a:avLst/>
          </a:prstGeom>
          <a:solidFill>
            <a:srgbClr val="FBFED6"/>
          </a:solidFill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atin typeface="Calibri" panose="020F0502020204030204" pitchFamily="34" charset="0"/>
                <a:cs typeface="Calibri" panose="020F0502020204030204" pitchFamily="34" charset="0"/>
              </a:rPr>
              <a:t>Sarah-Hélène </a:t>
            </a:r>
            <a:r>
              <a:rPr lang="fr-FR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Lumineau</a:t>
            </a:r>
            <a:r>
              <a:rPr lang="fr-FR" sz="2400" b="1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Psychologue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atin typeface="Calibri" panose="020F0502020204030204" pitchFamily="34" charset="0"/>
                <a:cs typeface="Calibri" panose="020F0502020204030204" pitchFamily="34" charset="0"/>
              </a:rPr>
              <a:t>Laurence Ollivier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Orthophoniste 50 %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400" b="1" dirty="0">
                <a:latin typeface="Calibri" panose="020F0502020204030204" pitchFamily="34" charset="0"/>
                <a:cs typeface="Calibri" panose="020F0502020204030204" pitchFamily="34" charset="0"/>
              </a:rPr>
              <a:t>Charlotte </a:t>
            </a:r>
            <a:r>
              <a:rPr lang="fr-FR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Beauperin</a:t>
            </a:r>
            <a:r>
              <a:rPr lang="fr-FR" sz="2400" b="1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Psychomotricienne  50 %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atin typeface="Calibri" panose="020F0502020204030204" pitchFamily="34" charset="0"/>
                <a:cs typeface="Calibri" panose="020F0502020204030204" pitchFamily="34" charset="0"/>
              </a:rPr>
              <a:t>Elodie </a:t>
            </a:r>
            <a:r>
              <a:rPr lang="fr-FR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Lemarié</a:t>
            </a:r>
            <a:r>
              <a:rPr lang="fr-FR" sz="2400" b="1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Neuropsychologue 30% recherche</a:t>
            </a:r>
          </a:p>
        </p:txBody>
      </p:sp>
      <p:sp>
        <p:nvSpPr>
          <p:cNvPr id="10" name="Rectangle : coins arrondis 9"/>
          <p:cNvSpPr/>
          <p:nvPr/>
        </p:nvSpPr>
        <p:spPr>
          <a:xfrm>
            <a:off x="390322" y="2413503"/>
            <a:ext cx="4887072" cy="1179691"/>
          </a:xfrm>
          <a:prstGeom prst="roundRect">
            <a:avLst/>
          </a:prstGeom>
          <a:solidFill>
            <a:srgbClr val="DBFDEB"/>
          </a:solidFill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Angélique </a:t>
            </a:r>
            <a:r>
              <a:rPr lang="fr-FR" sz="24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Pubert</a:t>
            </a:r>
            <a:r>
              <a:rPr lang="fr-FR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fr-F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Secrétaire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Annabelle </a:t>
            </a:r>
            <a:r>
              <a:rPr lang="fr-FR" sz="24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Rivalland</a:t>
            </a:r>
            <a:r>
              <a:rPr lang="fr-FR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fr-F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ARC 50%</a:t>
            </a:r>
          </a:p>
        </p:txBody>
      </p:sp>
      <p:sp>
        <p:nvSpPr>
          <p:cNvPr id="11" name="Rectangle : coins arrondis 10"/>
          <p:cNvSpPr/>
          <p:nvPr/>
        </p:nvSpPr>
        <p:spPr>
          <a:xfrm>
            <a:off x="390323" y="4328432"/>
            <a:ext cx="4887071" cy="1143182"/>
          </a:xfrm>
          <a:prstGeom prst="roundRect">
            <a:avLst/>
          </a:prstGeom>
          <a:solidFill>
            <a:srgbClr val="FEDDD8"/>
          </a:solidFill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Equipe médicale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 Fanny </a:t>
            </a:r>
            <a:r>
              <a:rPr lang="fr-FR" sz="24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Gollier-Briant</a:t>
            </a:r>
            <a:r>
              <a:rPr lang="fr-FR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 Pierre </a:t>
            </a:r>
            <a:r>
              <a:rPr lang="fr-FR" sz="24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Demé</a:t>
            </a:r>
            <a:r>
              <a:rPr lang="fr-F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50 %</a:t>
            </a:r>
          </a:p>
        </p:txBody>
      </p:sp>
      <p:sp>
        <p:nvSpPr>
          <p:cNvPr id="12" name="Titre 3"/>
          <p:cNvSpPr txBox="1">
            <a:spLocks/>
          </p:cNvSpPr>
          <p:nvPr/>
        </p:nvSpPr>
        <p:spPr>
          <a:xfrm>
            <a:off x="2749731" y="386354"/>
            <a:ext cx="7021286" cy="982072"/>
          </a:xfrm>
          <a:prstGeom prst="rect">
            <a:avLst/>
          </a:prstGeom>
          <a:ln w="3810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  <a:latin typeface="Arial Black" panose="020B0A04020102020204" pitchFamily="34" charset="0"/>
              </a:rPr>
              <a:t>Centre régional TDAH</a:t>
            </a:r>
          </a:p>
        </p:txBody>
      </p:sp>
      <p:pic>
        <p:nvPicPr>
          <p:cNvPr id="4103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>
          <a:xfrm>
            <a:off x="639763" y="1243013"/>
            <a:ext cx="3856037" cy="4371975"/>
          </a:xfrm>
        </p:spPr>
        <p:txBody>
          <a:bodyPr/>
          <a:lstStyle/>
          <a:p>
            <a:pPr eaLnBrk="1" hangingPunct="1"/>
            <a:r>
              <a:rPr lang="fr-FR" altLang="fr-FR">
                <a:solidFill>
                  <a:srgbClr val="FFFFFF"/>
                </a:solidFill>
                <a:latin typeface="Century Gothic" pitchFamily="34" charset="0"/>
                <a:ea typeface="Calibri Light" pitchFamily="34" charset="0"/>
                <a:cs typeface="Calibri Light" pitchFamily="34" charset="0"/>
              </a:rPr>
              <a:t>Points importants</a:t>
            </a:r>
          </a:p>
        </p:txBody>
      </p:sp>
      <p:sp>
        <p:nvSpPr>
          <p:cNvPr id="4" name="Rectangle : coins arrondis 3"/>
          <p:cNvSpPr/>
          <p:nvPr/>
        </p:nvSpPr>
        <p:spPr>
          <a:xfrm>
            <a:off x="6296297" y="5245702"/>
            <a:ext cx="5656217" cy="1293521"/>
          </a:xfrm>
          <a:prstGeom prst="roundRect">
            <a:avLst/>
          </a:prstGeom>
          <a:solidFill>
            <a:srgbClr val="FFFF66"/>
          </a:solidFill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latin typeface="Calibri" panose="020F0502020204030204" pitchFamily="34" charset="0"/>
                <a:cs typeface="Calibri" panose="020F0502020204030204" pitchFamily="34" charset="0"/>
              </a:rPr>
              <a:t>Introduction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latin typeface="Calibri" panose="020F0502020204030204" pitchFamily="34" charset="0"/>
                <a:cs typeface="Calibri" panose="020F0502020204030204" pitchFamily="34" charset="0"/>
              </a:rPr>
              <a:t>de soins innovants</a:t>
            </a:r>
          </a:p>
        </p:txBody>
      </p:sp>
      <p:sp>
        <p:nvSpPr>
          <p:cNvPr id="10" name="Rectangle : coins arrondis 9"/>
          <p:cNvSpPr/>
          <p:nvPr/>
        </p:nvSpPr>
        <p:spPr>
          <a:xfrm>
            <a:off x="585880" y="2817654"/>
            <a:ext cx="4639263" cy="1462994"/>
          </a:xfrm>
          <a:prstGeom prst="roundRect">
            <a:avLst/>
          </a:prstGeom>
          <a:solidFill>
            <a:srgbClr val="FDDFD7"/>
          </a:solidFill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Recours  situations complexes</a:t>
            </a:r>
          </a:p>
        </p:txBody>
      </p:sp>
      <p:sp>
        <p:nvSpPr>
          <p:cNvPr id="11" name="Rectangle : coins arrondis 10"/>
          <p:cNvSpPr/>
          <p:nvPr/>
        </p:nvSpPr>
        <p:spPr>
          <a:xfrm>
            <a:off x="6296297" y="3913486"/>
            <a:ext cx="5656218" cy="1150904"/>
          </a:xfrm>
          <a:prstGeom prst="roundRect">
            <a:avLst/>
          </a:prstGeom>
          <a:solidFill>
            <a:srgbClr val="F8DB2E"/>
          </a:solidFill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Enseignement, formation recherche</a:t>
            </a:r>
            <a:endParaRPr lang="fr-FR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itre 3"/>
          <p:cNvSpPr txBox="1">
            <a:spLocks/>
          </p:cNvSpPr>
          <p:nvPr/>
        </p:nvSpPr>
        <p:spPr>
          <a:xfrm>
            <a:off x="2799557" y="382588"/>
            <a:ext cx="6011862" cy="1158875"/>
          </a:xfrm>
          <a:prstGeom prst="rect">
            <a:avLst/>
          </a:prstGeom>
          <a:ln w="3810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  <a:latin typeface="Arial Black" panose="020B0A04020102020204" pitchFamily="34" charset="0"/>
              </a:rPr>
              <a:t>MISSIONS</a:t>
            </a:r>
          </a:p>
        </p:txBody>
      </p:sp>
      <p:pic>
        <p:nvPicPr>
          <p:cNvPr id="5127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9"/>
            <a:ext cx="1218565" cy="811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 : coins arrondis 3"/>
          <p:cNvSpPr/>
          <p:nvPr/>
        </p:nvSpPr>
        <p:spPr>
          <a:xfrm>
            <a:off x="639763" y="1550491"/>
            <a:ext cx="4585380" cy="1165913"/>
          </a:xfrm>
          <a:prstGeom prst="roundRect">
            <a:avLst/>
          </a:prstGeom>
          <a:solidFill>
            <a:srgbClr val="DBFDEB"/>
          </a:solidFill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Niveau 3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dans parcours de soin</a:t>
            </a:r>
          </a:p>
        </p:txBody>
      </p:sp>
      <p:sp>
        <p:nvSpPr>
          <p:cNvPr id="13" name="Rectangle : coins arrondis 9"/>
          <p:cNvSpPr/>
          <p:nvPr/>
        </p:nvSpPr>
        <p:spPr>
          <a:xfrm rot="10800000" flipV="1">
            <a:off x="585879" y="4379043"/>
            <a:ext cx="4639263" cy="2160179"/>
          </a:xfrm>
          <a:prstGeom prst="roundRect">
            <a:avLst/>
          </a:prstGeom>
          <a:solidFill>
            <a:srgbClr val="DBFDEB"/>
          </a:solidFill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latin typeface="Calibri" panose="020F0502020204030204" pitchFamily="34" charset="0"/>
                <a:cs typeface="Calibri" panose="020F0502020204030204" pitchFamily="34" charset="0"/>
              </a:rPr>
              <a:t>Adressage par pédiatre  pédopsychiatre, libéral   structures niveau 2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latin typeface="Calibri" panose="020F0502020204030204" pitchFamily="34" charset="0"/>
                <a:cs typeface="Calibri" panose="020F0502020204030204" pitchFamily="34" charset="0"/>
              </a:rPr>
              <a:t>CMP, CMPP, </a:t>
            </a:r>
            <a:r>
              <a:rPr lang="fr-FR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Sessad</a:t>
            </a:r>
            <a:endParaRPr lang="fr-FR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Rectangle : coins arrondis 10"/>
          <p:cNvSpPr/>
          <p:nvPr/>
        </p:nvSpPr>
        <p:spPr>
          <a:xfrm>
            <a:off x="6178730" y="1533492"/>
            <a:ext cx="5773785" cy="2198683"/>
          </a:xfrm>
          <a:prstGeom prst="roundRect">
            <a:avLst/>
          </a:prstGeom>
          <a:solidFill>
            <a:srgbClr val="FDDFD7"/>
          </a:solidFill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latin typeface="Calibri" panose="020F0502020204030204" pitchFamily="34" charset="0"/>
                <a:cs typeface="Calibri" panose="020F0502020204030204" pitchFamily="34" charset="0"/>
              </a:rPr>
              <a:t>TND complexes &gt; 50% trouble spécifique des apprentissages associés, 30% un TSA , 50 % comorbidité psychiatrique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>
                <a:latin typeface="Arial Black" panose="020B0A04020102020204" pitchFamily="34" charset="0"/>
              </a:rPr>
              <a:t>Recherche</a:t>
            </a:r>
          </a:p>
        </p:txBody>
      </p:sp>
      <p:pic>
        <p:nvPicPr>
          <p:cNvPr id="4" name="Picture 7" descr="Image Golf Humour Sport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816" y="2664582"/>
            <a:ext cx="4318000" cy="3429000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pandah vertic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3079" y="2287459"/>
            <a:ext cx="3051121" cy="429768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4475" y="382589"/>
            <a:ext cx="1302682" cy="86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  <p:extLst>
      <p:ext uri="{BB962C8B-B14F-4D97-AF65-F5344CB8AC3E}">
        <p14:creationId xmlns:p14="http://schemas.microsoft.com/office/powerpoint/2010/main" val="3991263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9"/>
            <a:ext cx="1207807" cy="804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 : coins arrondis 3"/>
          <p:cNvSpPr/>
          <p:nvPr/>
        </p:nvSpPr>
        <p:spPr>
          <a:xfrm>
            <a:off x="342955" y="5374641"/>
            <a:ext cx="4531700" cy="1213576"/>
          </a:xfrm>
          <a:prstGeom prst="round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Programme Entrainement aux HS</a:t>
            </a:r>
          </a:p>
        </p:txBody>
      </p:sp>
      <p:sp>
        <p:nvSpPr>
          <p:cNvPr id="17" name="Titre 1"/>
          <p:cNvSpPr txBox="1">
            <a:spLocks/>
          </p:cNvSpPr>
          <p:nvPr/>
        </p:nvSpPr>
        <p:spPr>
          <a:xfrm>
            <a:off x="1041491" y="382588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fr-FR" dirty="0">
                <a:latin typeface="Arial Black" panose="020B0A04020102020204" pitchFamily="34" charset="0"/>
              </a:rPr>
              <a:t>soins</a:t>
            </a:r>
          </a:p>
        </p:txBody>
      </p:sp>
      <p:sp>
        <p:nvSpPr>
          <p:cNvPr id="18" name="Rectangle : coins arrondis 3"/>
          <p:cNvSpPr/>
          <p:nvPr/>
        </p:nvSpPr>
        <p:spPr>
          <a:xfrm>
            <a:off x="6630782" y="2564814"/>
            <a:ext cx="4416788" cy="1213576"/>
          </a:xfrm>
          <a:prstGeom prst="round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Programme MINDFULNESS</a:t>
            </a:r>
          </a:p>
        </p:txBody>
      </p:sp>
      <p:pic>
        <p:nvPicPr>
          <p:cNvPr id="22534" name="Picture 6" descr="Meditation concept illustration | Free Vect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724" y="1019318"/>
            <a:ext cx="1878903" cy="1739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0782" y="4172229"/>
            <a:ext cx="4728661" cy="2415988"/>
          </a:xfrm>
          <a:prstGeom prst="rect">
            <a:avLst/>
          </a:prstGeom>
        </p:spPr>
      </p:pic>
      <p:pic>
        <p:nvPicPr>
          <p:cNvPr id="22536" name="Picture 8" descr="https://www.clepsy.fr/app/uploads/2020/11/6d6ce4_5f2017e0a27c4d598d6e7124ec235417-mv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651" y="1814441"/>
            <a:ext cx="2668307" cy="356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66846" y="0"/>
            <a:ext cx="4995942" cy="4543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32296" y="4279174"/>
            <a:ext cx="11059704" cy="24384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fr-FR" dirty="0"/>
            </a:br>
            <a:r>
              <a:rPr lang="fr-FR" b="1" dirty="0"/>
              <a:t>Groupe d’accompagnement aux Habiletés parentales</a:t>
            </a:r>
            <a:br>
              <a:rPr lang="fr-FR" b="1" dirty="0"/>
            </a:br>
            <a:r>
              <a:rPr lang="fr-FR" b="1" dirty="0"/>
              <a:t>PEHP</a:t>
            </a:r>
          </a:p>
        </p:txBody>
      </p:sp>
      <p:pic>
        <p:nvPicPr>
          <p:cNvPr id="7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634" y="140541"/>
            <a:ext cx="1242138" cy="827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504496" cy="1002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ZoneTexte 3"/>
          <p:cNvSpPr txBox="1">
            <a:spLocks noChangeArrowheads="1"/>
          </p:cNvSpPr>
          <p:nvPr/>
        </p:nvSpPr>
        <p:spPr bwMode="auto">
          <a:xfrm>
            <a:off x="8304773" y="5116599"/>
            <a:ext cx="37882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altLang="fr-FR" sz="2800" dirty="0">
                <a:latin typeface="Arial Rounded MT Bold" panose="020F0704030504030204" pitchFamily="34" charset="0"/>
              </a:rPr>
              <a:t>Tous les 15 jours 1h30 le midi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81385" y="2088689"/>
            <a:ext cx="290785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Rounded MT Bold" panose="020F0704030504030204" pitchFamily="34" charset="0"/>
              </a:rPr>
              <a:t>2013 </a:t>
            </a:r>
            <a:r>
              <a:rPr lang="fr-FR" sz="3200" dirty="0">
                <a:solidFill>
                  <a:schemeClr val="tx2"/>
                </a:solidFill>
                <a:latin typeface="Arial Rounded MT Bold" panose="020F0704030504030204" pitchFamily="34" charset="0"/>
              </a:rPr>
              <a:t>GROUPE BARKLEY</a:t>
            </a:r>
          </a:p>
          <a:p>
            <a:pPr algn="ctr"/>
            <a:r>
              <a:rPr lang="fr-FR" sz="2400" dirty="0" err="1">
                <a:solidFill>
                  <a:schemeClr val="tx2"/>
                </a:solidFill>
                <a:latin typeface="Arial Rounded MT Bold" panose="020F0704030504030204" pitchFamily="34" charset="0"/>
              </a:rPr>
              <a:t>Incredible</a:t>
            </a:r>
            <a:r>
              <a:rPr lang="fr-FR" sz="2400" dirty="0">
                <a:solidFill>
                  <a:schemeClr val="tx2"/>
                </a:solidFill>
                <a:latin typeface="Arial Rounded MT Bold" panose="020F0704030504030204" pitchFamily="34" charset="0"/>
              </a:rPr>
              <a:t> </a:t>
            </a:r>
            <a:r>
              <a:rPr lang="fr-FR" sz="2400" dirty="0" err="1">
                <a:solidFill>
                  <a:schemeClr val="tx2"/>
                </a:solidFill>
                <a:latin typeface="Arial Rounded MT Bold" panose="020F0704030504030204" pitchFamily="34" charset="0"/>
              </a:rPr>
              <a:t>years</a:t>
            </a:r>
            <a:endParaRPr lang="fr-FR" sz="2400" dirty="0">
              <a:solidFill>
                <a:schemeClr val="tx2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fr-FR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Rounded MT Bold" panose="020F0704030504030204" pitchFamily="34" charset="0"/>
              </a:rPr>
              <a:t>Dr </a:t>
            </a:r>
            <a:r>
              <a:rPr lang="fr-FR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 Rounded MT Bold" panose="020F0704030504030204" pitchFamily="34" charset="0"/>
              </a:rPr>
              <a:t>C.Stratton</a:t>
            </a:r>
            <a:r>
              <a:rPr lang="fr-FR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Rounded MT Bold" panose="020F0704030504030204" pitchFamily="34" charset="0"/>
              </a:rPr>
              <a:t> </a:t>
            </a:r>
          </a:p>
          <a:p>
            <a:pPr algn="ctr"/>
            <a:r>
              <a:rPr lang="fr-FR" sz="2400" dirty="0">
                <a:solidFill>
                  <a:schemeClr val="tx2"/>
                </a:solidFill>
                <a:latin typeface="Arial Rounded MT Bold" panose="020F0704030504030204" pitchFamily="34" charset="0"/>
              </a:rPr>
              <a:t>Positive </a:t>
            </a:r>
            <a:r>
              <a:rPr lang="fr-FR" sz="2400" dirty="0" err="1">
                <a:solidFill>
                  <a:schemeClr val="tx2"/>
                </a:solidFill>
                <a:latin typeface="Arial Rounded MT Bold" panose="020F0704030504030204" pitchFamily="34" charset="0"/>
              </a:rPr>
              <a:t>Parenting</a:t>
            </a:r>
            <a:r>
              <a:rPr lang="fr-FR" sz="2400" dirty="0">
                <a:solidFill>
                  <a:schemeClr val="tx2"/>
                </a:solidFill>
                <a:latin typeface="Arial Rounded MT Bold" panose="020F0704030504030204" pitchFamily="34" charset="0"/>
              </a:rPr>
              <a:t> program, Triple P</a:t>
            </a:r>
          </a:p>
          <a:p>
            <a:pPr algn="ctr"/>
            <a:r>
              <a:rPr lang="fr-FR" sz="2400" dirty="0">
                <a:solidFill>
                  <a:schemeClr val="tx2"/>
                </a:solidFill>
                <a:latin typeface="Arial Rounded MT Bold" panose="020F0704030504030204" pitchFamily="34" charset="0"/>
              </a:rPr>
              <a:t>RUBI</a:t>
            </a:r>
            <a:r>
              <a:rPr lang="fr-FR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Rounded MT Bold" panose="020F0704030504030204" pitchFamily="34" charset="0"/>
              </a:rPr>
              <a:t> K </a:t>
            </a:r>
            <a:r>
              <a:rPr lang="fr-FR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 Rounded MT Bold" panose="020F0704030504030204" pitchFamily="34" charset="0"/>
              </a:rPr>
              <a:t>Bearss</a:t>
            </a:r>
            <a:endParaRPr lang="fr-FR" sz="2400" dirty="0">
              <a:solidFill>
                <a:schemeClr val="tx1">
                  <a:lumMod val="50000"/>
                  <a:lumOff val="50000"/>
                </a:schemeClr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fr-FR" sz="2400" dirty="0">
                <a:solidFill>
                  <a:schemeClr val="tx2"/>
                </a:solidFill>
                <a:latin typeface="Arial Rounded MT Bold" panose="020F0704030504030204" pitchFamily="34" charset="0"/>
              </a:rPr>
              <a:t>SMART</a:t>
            </a:r>
            <a:r>
              <a:rPr lang="fr-FR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Rounded MT Bold" panose="020F0704030504030204" pitchFamily="34" charset="0"/>
              </a:rPr>
              <a:t>…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8304773" y="3119868"/>
            <a:ext cx="35792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latin typeface="Arial Rounded MT Bold" panose="020F0704030504030204" pitchFamily="34" charset="0"/>
                <a:cs typeface="Calibri" panose="020F0502020204030204" pitchFamily="34" charset="0"/>
              </a:rPr>
              <a:t>4 Sessions / an</a:t>
            </a:r>
          </a:p>
          <a:p>
            <a:r>
              <a:rPr lang="fr-FR" sz="2800" dirty="0">
                <a:latin typeface="Arial Rounded MT Bold" panose="020F0704030504030204" pitchFamily="34" charset="0"/>
                <a:cs typeface="Calibri" panose="020F0502020204030204" pitchFamily="34" charset="0"/>
              </a:rPr>
              <a:t>10/12 parents</a:t>
            </a:r>
          </a:p>
          <a:p>
            <a:r>
              <a:rPr lang="fr-FR" sz="2800" dirty="0">
                <a:latin typeface="Arial Rounded MT Bold" panose="020F0704030504030204" pitchFamily="34" charset="0"/>
                <a:cs typeface="Calibri" panose="020F0502020204030204" pitchFamily="34" charset="0"/>
              </a:rPr>
              <a:t>Co-animation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362069" y="461793"/>
            <a:ext cx="54646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latin typeface="Arial Rounded MT Bold" panose="020F0704030504030204" pitchFamily="34" charset="0"/>
              </a:rPr>
              <a:t>2023 </a:t>
            </a:r>
          </a:p>
          <a:p>
            <a:r>
              <a:rPr lang="fr-FR" sz="2800" dirty="0">
                <a:latin typeface="Arial Rounded MT Bold" panose="020F0704030504030204" pitchFamily="34" charset="0"/>
              </a:rPr>
              <a:t>10 Séances, Systémie, </a:t>
            </a:r>
          </a:p>
          <a:p>
            <a:r>
              <a:rPr lang="fr-FR" sz="2800" dirty="0">
                <a:latin typeface="Arial Rounded MT Bold" panose="020F0704030504030204" pitchFamily="34" charset="0"/>
              </a:rPr>
              <a:t>TCC, Reprogrammation </a:t>
            </a:r>
          </a:p>
          <a:p>
            <a:r>
              <a:rPr lang="fr-FR" sz="2800" dirty="0">
                <a:latin typeface="Arial Rounded MT Bold" panose="020F0704030504030204" pitchFamily="34" charset="0"/>
              </a:rPr>
              <a:t>linguistique, ETP…</a:t>
            </a:r>
          </a:p>
        </p:txBody>
      </p:sp>
      <p:pic>
        <p:nvPicPr>
          <p:cNvPr id="23558" name="Picture 6" descr="Concept D'isolement Ou Planificateur De Programme Illustration d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859" y="2567802"/>
            <a:ext cx="4175891" cy="282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telier « Parents / Enfants » – enfants de 3 mois à 6 ans – Communauté ...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48" y="2541494"/>
            <a:ext cx="4135717" cy="2326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127571"/>
              </p:ext>
            </p:extLst>
          </p:nvPr>
        </p:nvGraphicFramePr>
        <p:xfrm>
          <a:off x="5701554" y="121021"/>
          <a:ext cx="5351928" cy="6570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44723">
                  <a:extLst>
                    <a:ext uri="{9D8B030D-6E8A-4147-A177-3AD203B41FA5}">
                      <a16:colId xmlns:a16="http://schemas.microsoft.com/office/drawing/2014/main" val="2706200073"/>
                    </a:ext>
                  </a:extLst>
                </a:gridCol>
                <a:gridCol w="2807205">
                  <a:extLst>
                    <a:ext uri="{9D8B030D-6E8A-4147-A177-3AD203B41FA5}">
                      <a16:colId xmlns:a16="http://schemas.microsoft.com/office/drawing/2014/main" val="2072289828"/>
                    </a:ext>
                  </a:extLst>
                </a:gridCol>
              </a:tblGrid>
              <a:tr h="150751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Présentation des participants et du programme</a:t>
                      </a: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88" marR="38488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Mise en place du cadre éducatif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Outils et expériences</a:t>
                      </a: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88" marR="38488" marT="0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118915"/>
                  </a:ext>
                </a:extLst>
              </a:tr>
              <a:tr h="13802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Le TDA/H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Retour sur le travail « ma famille »</a:t>
                      </a: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88" marR="38488" marT="0" marB="0" anchor="ctr">
                    <a:solidFill>
                      <a:srgbClr val="F8DB2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Quotidien et autonomie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Outils et expériences</a:t>
                      </a: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fr-FR" sz="1800" dirty="0">
                        <a:solidFill>
                          <a:schemeClr val="bg1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38488" marR="38488" marT="0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551809"/>
                  </a:ext>
                </a:extLst>
              </a:tr>
              <a:tr h="12779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Le TDA/H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Théorie, médication, idées reçues</a:t>
                      </a: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88" marR="38488" marT="0" marB="0" anchor="ctr">
                    <a:solidFill>
                      <a:srgbClr val="F8DB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Ecole et devoirs</a:t>
                      </a: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fr-FR" sz="1800" dirty="0">
                        <a:solidFill>
                          <a:schemeClr val="bg1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38488" marR="38488" marT="0" marB="0"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86419"/>
                  </a:ext>
                </a:extLst>
              </a:tr>
              <a:tr h="9023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La gestion des émotions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Outils et expériences</a:t>
                      </a: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88" marR="38488" marT="0" marB="0" anchor="ctr">
                    <a:solidFill>
                      <a:srgbClr val="E84E3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Habiletés sociales : Relation aux pairs, à la fratrie et aux parents</a:t>
                      </a: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88" marR="38488" marT="0" marB="0" anchor="ctr">
                    <a:solidFill>
                      <a:srgbClr val="D311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3961272"/>
                  </a:ext>
                </a:extLst>
              </a:tr>
              <a:tr h="9023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Analyse fonctionnelle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Situations pratiques</a:t>
                      </a: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88" marR="38488" marT="0" marB="0" anchor="ctr">
                    <a:solidFill>
                      <a:srgbClr val="E84E3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Bilan : changements et améliorations observées</a:t>
                      </a: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fr-FR" sz="1800" dirty="0">
                        <a:solidFill>
                          <a:schemeClr val="bg1"/>
                        </a:solidFill>
                        <a:effectLst/>
                        <a:latin typeface="Arial Rounded MT Bold" panose="020F07040305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88" marR="38488" marT="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373984"/>
                  </a:ext>
                </a:extLst>
              </a:tr>
            </a:tbl>
          </a:graphicData>
        </a:graphic>
      </p:graphicFrame>
      <p:pic>
        <p:nvPicPr>
          <p:cNvPr id="6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475" y="382589"/>
            <a:ext cx="1315384" cy="876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  <p:extLst>
      <p:ext uri="{BB962C8B-B14F-4D97-AF65-F5344CB8AC3E}">
        <p14:creationId xmlns:p14="http://schemas.microsoft.com/office/powerpoint/2010/main" val="3976613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32296" y="4588456"/>
            <a:ext cx="11059704" cy="24384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b="1" dirty="0"/>
              <a:t>analyse qualitative de notre programme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8561" y="197833"/>
            <a:ext cx="4410356" cy="4390623"/>
          </a:xfrm>
          <a:prstGeom prst="rect">
            <a:avLst/>
          </a:prstGeom>
        </p:spPr>
      </p:pic>
      <p:pic>
        <p:nvPicPr>
          <p:cNvPr id="7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475" y="382589"/>
            <a:ext cx="1161411" cy="773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  <p:extLst>
      <p:ext uri="{BB962C8B-B14F-4D97-AF65-F5344CB8AC3E}">
        <p14:creationId xmlns:p14="http://schemas.microsoft.com/office/powerpoint/2010/main" val="2608529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>
          <a:xfrm>
            <a:off x="639763" y="1243013"/>
            <a:ext cx="3856037" cy="4371975"/>
          </a:xfrm>
        </p:spPr>
        <p:txBody>
          <a:bodyPr/>
          <a:lstStyle/>
          <a:p>
            <a:pPr eaLnBrk="1" hangingPunct="1"/>
            <a:r>
              <a:rPr lang="fr-FR" altLang="fr-FR">
                <a:solidFill>
                  <a:srgbClr val="FFFFFF"/>
                </a:solidFill>
                <a:latin typeface="Century Gothic" pitchFamily="34" charset="0"/>
                <a:ea typeface="Calibri Light" pitchFamily="34" charset="0"/>
                <a:cs typeface="Calibri Light" pitchFamily="34" charset="0"/>
              </a:rPr>
              <a:t>Points importants</a:t>
            </a:r>
          </a:p>
        </p:txBody>
      </p:sp>
      <p:pic>
        <p:nvPicPr>
          <p:cNvPr id="12291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ZoneTexte 2"/>
          <p:cNvSpPr txBox="1">
            <a:spLocks noChangeArrowheads="1"/>
          </p:cNvSpPr>
          <p:nvPr/>
        </p:nvSpPr>
        <p:spPr bwMode="auto">
          <a:xfrm>
            <a:off x="244475" y="5589775"/>
            <a:ext cx="681523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altLang="fr-FR" sz="2400" b="1" dirty="0">
                <a:latin typeface="Calibri" pitchFamily="34" charset="0"/>
              </a:rPr>
              <a:t>AGE MOYEN PARTICIPANTS </a:t>
            </a:r>
            <a:r>
              <a:rPr lang="fr-FR" altLang="fr-FR" sz="2400" dirty="0">
                <a:latin typeface="Calibri" pitchFamily="34" charset="0"/>
              </a:rPr>
              <a:t>: </a:t>
            </a:r>
            <a:r>
              <a:rPr lang="fr-FR" altLang="fr-FR" sz="2400" b="1" dirty="0">
                <a:latin typeface="Calibri" pitchFamily="34" charset="0"/>
              </a:rPr>
              <a:t>38 ANS</a:t>
            </a:r>
          </a:p>
          <a:p>
            <a:endParaRPr lang="fr-FR" altLang="fr-FR" sz="2400" b="1" dirty="0">
              <a:latin typeface="Calibri" pitchFamily="34" charset="0"/>
            </a:endParaRPr>
          </a:p>
          <a:p>
            <a:r>
              <a:rPr lang="fr-FR" altLang="fr-FR" sz="2400" b="1" dirty="0">
                <a:latin typeface="Calibri" pitchFamily="34" charset="0"/>
              </a:rPr>
              <a:t>Pères : Moins bonne observance de participation</a:t>
            </a:r>
          </a:p>
        </p:txBody>
      </p:sp>
      <p:graphicFrame>
        <p:nvGraphicFramePr>
          <p:cNvPr id="4" name="Graphique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9409146"/>
              </p:ext>
            </p:extLst>
          </p:nvPr>
        </p:nvGraphicFramePr>
        <p:xfrm>
          <a:off x="2444433" y="1368425"/>
          <a:ext cx="7729538" cy="4249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>
          <a:xfrm>
            <a:off x="639763" y="1243013"/>
            <a:ext cx="3856037" cy="4371975"/>
          </a:xfrm>
        </p:spPr>
        <p:txBody>
          <a:bodyPr/>
          <a:lstStyle/>
          <a:p>
            <a:pPr eaLnBrk="1" hangingPunct="1"/>
            <a:r>
              <a:rPr lang="fr-FR" altLang="fr-FR">
                <a:solidFill>
                  <a:srgbClr val="FFFFFF"/>
                </a:solidFill>
                <a:latin typeface="Century Gothic" pitchFamily="34" charset="0"/>
                <a:ea typeface="Calibri Light" pitchFamily="34" charset="0"/>
                <a:cs typeface="Calibri Light" pitchFamily="34" charset="0"/>
              </a:rPr>
              <a:t>Points importants</a:t>
            </a:r>
          </a:p>
        </p:txBody>
      </p:sp>
      <p:pic>
        <p:nvPicPr>
          <p:cNvPr id="14339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3806641"/>
              </p:ext>
            </p:extLst>
          </p:nvPr>
        </p:nvGraphicFramePr>
        <p:xfrm>
          <a:off x="1606459" y="1860006"/>
          <a:ext cx="8978900" cy="482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>
          <a:xfrm>
            <a:off x="639763" y="1243013"/>
            <a:ext cx="3856037" cy="4371975"/>
          </a:xfrm>
        </p:spPr>
        <p:txBody>
          <a:bodyPr/>
          <a:lstStyle/>
          <a:p>
            <a:pPr eaLnBrk="1" hangingPunct="1"/>
            <a:r>
              <a:rPr lang="fr-FR" altLang="fr-FR">
                <a:solidFill>
                  <a:srgbClr val="FFFFFF"/>
                </a:solidFill>
                <a:latin typeface="Century Gothic" pitchFamily="34" charset="0"/>
                <a:ea typeface="Calibri Light" pitchFamily="34" charset="0"/>
                <a:cs typeface="Calibri Light" pitchFamily="34" charset="0"/>
              </a:rPr>
              <a:t>Points importants</a:t>
            </a:r>
          </a:p>
        </p:txBody>
      </p:sp>
      <p:pic>
        <p:nvPicPr>
          <p:cNvPr id="15363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3347724"/>
              </p:ext>
            </p:extLst>
          </p:nvPr>
        </p:nvGraphicFramePr>
        <p:xfrm>
          <a:off x="876300" y="1368425"/>
          <a:ext cx="9874250" cy="5019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raphique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21291686"/>
              </p:ext>
            </p:extLst>
          </p:nvPr>
        </p:nvGraphicFramePr>
        <p:xfrm>
          <a:off x="7315200" y="2023966"/>
          <a:ext cx="4876800" cy="3899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Graphique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0404823"/>
              </p:ext>
            </p:extLst>
          </p:nvPr>
        </p:nvGraphicFramePr>
        <p:xfrm>
          <a:off x="984250" y="2133148"/>
          <a:ext cx="5186147" cy="34351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32296" y="4587287"/>
            <a:ext cx="11059704" cy="2438400"/>
          </a:xfrm>
        </p:spPr>
        <p:txBody>
          <a:bodyPr rtlCol="0">
            <a:normAutofit fontScale="90000"/>
          </a:bodyPr>
          <a:lstStyle/>
          <a:p>
            <a:br>
              <a:rPr lang="fr-FR" dirty="0"/>
            </a:br>
            <a:br>
              <a:rPr lang="fr-FR" altLang="fr-FR" sz="3600" b="1" dirty="0">
                <a:latin typeface="Calibri" pitchFamily="34" charset="0"/>
              </a:rPr>
            </a:br>
            <a:r>
              <a:rPr lang="fr-FR" altLang="fr-FR" sz="3600" b="1" dirty="0">
                <a:latin typeface="Calibri" pitchFamily="34" charset="0"/>
              </a:rPr>
              <a:t>Notre EBP</a:t>
            </a:r>
            <a:br>
              <a:rPr lang="fr-FR" altLang="fr-FR" sz="3600" b="1" dirty="0">
                <a:latin typeface="Calibri" pitchFamily="34" charset="0"/>
              </a:rPr>
            </a:br>
            <a:br>
              <a:rPr lang="fr-FR" altLang="fr-FR" sz="3600" b="1" dirty="0">
                <a:latin typeface="Calibri" pitchFamily="34" charset="0"/>
              </a:rPr>
            </a:br>
            <a:r>
              <a:rPr lang="fr-FR" altLang="fr-FR" sz="3600" b="1" dirty="0">
                <a:latin typeface="Calibri" pitchFamily="34" charset="0"/>
              </a:rPr>
              <a:t>Le PEHP répond–il aux objectifs préconisés?   </a:t>
            </a:r>
            <a:br>
              <a:rPr lang="fr-FR" altLang="fr-FR" sz="3600" b="1" dirty="0">
                <a:latin typeface="Calibri" pitchFamily="34" charset="0"/>
              </a:rPr>
            </a:br>
            <a:br>
              <a:rPr lang="fr-FR" altLang="fr-FR" sz="3600" dirty="0">
                <a:latin typeface="Calibri" pitchFamily="34" charset="0"/>
              </a:rPr>
            </a:br>
            <a:r>
              <a:rPr lang="fr-FR" altLang="fr-FR" sz="3600" b="1" dirty="0">
                <a:latin typeface="Calibri" pitchFamily="34" charset="0"/>
              </a:rPr>
              <a:t>…</a:t>
            </a:r>
            <a:br>
              <a:rPr lang="fr-FR" altLang="fr-FR" sz="3600" b="1" dirty="0">
                <a:latin typeface="Calibri" pitchFamily="34" charset="0"/>
              </a:rPr>
            </a:br>
            <a:endParaRPr lang="fr-FR" sz="36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50080" y="96052"/>
            <a:ext cx="5308121" cy="4384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pic>
        <p:nvPicPr>
          <p:cNvPr id="6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475" y="327997"/>
            <a:ext cx="1161410" cy="773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515967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>
          <a:xfrm>
            <a:off x="639763" y="1243013"/>
            <a:ext cx="3856037" cy="4371975"/>
          </a:xfrm>
        </p:spPr>
        <p:txBody>
          <a:bodyPr/>
          <a:lstStyle/>
          <a:p>
            <a:pPr eaLnBrk="1" hangingPunct="1"/>
            <a:r>
              <a:rPr lang="fr-FR" altLang="fr-FR" dirty="0">
                <a:solidFill>
                  <a:srgbClr val="FFFFFF"/>
                </a:solidFill>
                <a:latin typeface="Century Gothic" pitchFamily="34" charset="0"/>
                <a:ea typeface="Calibri Light" pitchFamily="34" charset="0"/>
                <a:cs typeface="Calibri Light" pitchFamily="34" charset="0"/>
              </a:rPr>
              <a:t>Points importants</a:t>
            </a:r>
          </a:p>
        </p:txBody>
      </p:sp>
      <p:pic>
        <p:nvPicPr>
          <p:cNvPr id="18435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6504451"/>
              </p:ext>
            </p:extLst>
          </p:nvPr>
        </p:nvGraphicFramePr>
        <p:xfrm>
          <a:off x="2279176" y="1243013"/>
          <a:ext cx="7779224" cy="47347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sp>
        <p:nvSpPr>
          <p:cNvPr id="3" name="Rectangle 2"/>
          <p:cNvSpPr/>
          <p:nvPr/>
        </p:nvSpPr>
        <p:spPr>
          <a:xfrm>
            <a:off x="2567781" y="413841"/>
            <a:ext cx="81631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sz="2400" b="1" dirty="0">
                <a:latin typeface="+mn-lt"/>
              </a:rPr>
              <a:t>La participation à ces 10 séances de groupe m’a permis de … </a:t>
            </a:r>
            <a:endParaRPr lang="fr-FR" sz="2400" dirty="0">
              <a:latin typeface="+mn-l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>
          <a:xfrm>
            <a:off x="639763" y="1243013"/>
            <a:ext cx="3856037" cy="4371975"/>
          </a:xfrm>
        </p:spPr>
        <p:txBody>
          <a:bodyPr/>
          <a:lstStyle/>
          <a:p>
            <a:pPr eaLnBrk="1" hangingPunct="1"/>
            <a:r>
              <a:rPr lang="fr-FR" altLang="fr-FR">
                <a:solidFill>
                  <a:srgbClr val="FFFFFF"/>
                </a:solidFill>
                <a:latin typeface="Century Gothic" pitchFamily="34" charset="0"/>
                <a:ea typeface="Calibri Light" pitchFamily="34" charset="0"/>
                <a:cs typeface="Calibri Light" pitchFamily="34" charset="0"/>
              </a:rPr>
              <a:t>Points importants</a:t>
            </a:r>
          </a:p>
        </p:txBody>
      </p:sp>
      <p:pic>
        <p:nvPicPr>
          <p:cNvPr id="19459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8998395"/>
              </p:ext>
            </p:extLst>
          </p:nvPr>
        </p:nvGraphicFramePr>
        <p:xfrm>
          <a:off x="639762" y="1856096"/>
          <a:ext cx="5747389" cy="44082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Graphiqu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5591746"/>
              </p:ext>
            </p:extLst>
          </p:nvPr>
        </p:nvGraphicFramePr>
        <p:xfrm>
          <a:off x="6482687" y="1965278"/>
          <a:ext cx="5709313" cy="44355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>
          <a:xfrm>
            <a:off x="639763" y="1243013"/>
            <a:ext cx="3856037" cy="4371975"/>
          </a:xfrm>
        </p:spPr>
        <p:txBody>
          <a:bodyPr/>
          <a:lstStyle/>
          <a:p>
            <a:pPr eaLnBrk="1" hangingPunct="1"/>
            <a:r>
              <a:rPr lang="fr-FR" altLang="fr-FR" dirty="0">
                <a:solidFill>
                  <a:srgbClr val="FFFFFF"/>
                </a:solidFill>
                <a:latin typeface="Century Gothic" pitchFamily="34" charset="0"/>
                <a:ea typeface="Calibri Light" pitchFamily="34" charset="0"/>
                <a:cs typeface="Calibri Light" pitchFamily="34" charset="0"/>
              </a:rPr>
              <a:t>Points importants</a:t>
            </a:r>
          </a:p>
        </p:txBody>
      </p:sp>
      <p:pic>
        <p:nvPicPr>
          <p:cNvPr id="21507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9552849"/>
              </p:ext>
            </p:extLst>
          </p:nvPr>
        </p:nvGraphicFramePr>
        <p:xfrm>
          <a:off x="244474" y="1801504"/>
          <a:ext cx="5651359" cy="41216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9020779"/>
              </p:ext>
            </p:extLst>
          </p:nvPr>
        </p:nvGraphicFramePr>
        <p:xfrm>
          <a:off x="6291121" y="1924333"/>
          <a:ext cx="5746894" cy="39987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7023621"/>
              </p:ext>
            </p:extLst>
          </p:nvPr>
        </p:nvGraphicFramePr>
        <p:xfrm>
          <a:off x="6018662" y="1774383"/>
          <a:ext cx="5691117" cy="39849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graphicFrame>
        <p:nvGraphicFramePr>
          <p:cNvPr id="10" name="Graphique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9361725"/>
              </p:ext>
            </p:extLst>
          </p:nvPr>
        </p:nvGraphicFramePr>
        <p:xfrm>
          <a:off x="244475" y="1774385"/>
          <a:ext cx="5895832" cy="41216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>
          <a:xfrm>
            <a:off x="639763" y="1243013"/>
            <a:ext cx="3856037" cy="4371975"/>
          </a:xfrm>
        </p:spPr>
        <p:txBody>
          <a:bodyPr/>
          <a:lstStyle/>
          <a:p>
            <a:pPr eaLnBrk="1" hangingPunct="1"/>
            <a:r>
              <a:rPr lang="fr-FR" altLang="fr-FR" dirty="0">
                <a:solidFill>
                  <a:srgbClr val="FFFFFF"/>
                </a:solidFill>
                <a:latin typeface="Century Gothic" pitchFamily="34" charset="0"/>
                <a:ea typeface="Calibri Light" pitchFamily="34" charset="0"/>
                <a:cs typeface="Calibri Light" pitchFamily="34" charset="0"/>
              </a:rPr>
              <a:t>Points importants</a:t>
            </a:r>
          </a:p>
        </p:txBody>
      </p:sp>
      <p:pic>
        <p:nvPicPr>
          <p:cNvPr id="25603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706593"/>
              </p:ext>
            </p:extLst>
          </p:nvPr>
        </p:nvGraphicFramePr>
        <p:xfrm>
          <a:off x="244475" y="2097087"/>
          <a:ext cx="5987978" cy="35179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Graphiqu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920222"/>
              </p:ext>
            </p:extLst>
          </p:nvPr>
        </p:nvGraphicFramePr>
        <p:xfrm>
          <a:off x="6232453" y="2097087"/>
          <a:ext cx="5613804" cy="35179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>
          <a:xfrm>
            <a:off x="639763" y="1243013"/>
            <a:ext cx="3856037" cy="4371975"/>
          </a:xfrm>
        </p:spPr>
        <p:txBody>
          <a:bodyPr/>
          <a:lstStyle/>
          <a:p>
            <a:pPr eaLnBrk="1" hangingPunct="1"/>
            <a:r>
              <a:rPr lang="fr-FR" altLang="fr-FR">
                <a:solidFill>
                  <a:srgbClr val="FFFFFF"/>
                </a:solidFill>
                <a:latin typeface="Century Gothic" pitchFamily="34" charset="0"/>
                <a:ea typeface="Calibri Light" pitchFamily="34" charset="0"/>
                <a:cs typeface="Calibri Light" pitchFamily="34" charset="0"/>
              </a:rPr>
              <a:t>Points importants</a:t>
            </a:r>
          </a:p>
        </p:txBody>
      </p:sp>
      <p:pic>
        <p:nvPicPr>
          <p:cNvPr id="29699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0943353"/>
              </p:ext>
            </p:extLst>
          </p:nvPr>
        </p:nvGraphicFramePr>
        <p:xfrm>
          <a:off x="244475" y="1514901"/>
          <a:ext cx="5719102" cy="399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8974108"/>
              </p:ext>
            </p:extLst>
          </p:nvPr>
        </p:nvGraphicFramePr>
        <p:xfrm>
          <a:off x="5963577" y="1637731"/>
          <a:ext cx="5637020" cy="38759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>
          <a:xfrm>
            <a:off x="639763" y="1243013"/>
            <a:ext cx="3856037" cy="4371975"/>
          </a:xfrm>
        </p:spPr>
        <p:txBody>
          <a:bodyPr/>
          <a:lstStyle/>
          <a:p>
            <a:pPr eaLnBrk="1" hangingPunct="1"/>
            <a:r>
              <a:rPr lang="fr-FR" altLang="fr-FR">
                <a:solidFill>
                  <a:srgbClr val="FFFFFF"/>
                </a:solidFill>
                <a:latin typeface="Century Gothic" pitchFamily="34" charset="0"/>
                <a:ea typeface="Calibri Light" pitchFamily="34" charset="0"/>
                <a:cs typeface="Calibri Light" pitchFamily="34" charset="0"/>
              </a:rPr>
              <a:t>Points importants</a:t>
            </a:r>
          </a:p>
        </p:txBody>
      </p:sp>
      <p:pic>
        <p:nvPicPr>
          <p:cNvPr id="30723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588"/>
            <a:ext cx="14795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9371651"/>
              </p:ext>
            </p:extLst>
          </p:nvPr>
        </p:nvGraphicFramePr>
        <p:xfrm>
          <a:off x="244475" y="2097085"/>
          <a:ext cx="5937961" cy="3716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8030380"/>
              </p:ext>
            </p:extLst>
          </p:nvPr>
        </p:nvGraphicFramePr>
        <p:xfrm>
          <a:off x="6045958" y="2097086"/>
          <a:ext cx="5595583" cy="3716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1647" y="171177"/>
            <a:ext cx="1931573" cy="181437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32296" y="4588456"/>
            <a:ext cx="11059704" cy="243840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fr-FR" dirty="0"/>
              <a:t>Emergence des besoins </a:t>
            </a:r>
            <a:br>
              <a:rPr lang="fr-FR" dirty="0"/>
            </a:br>
            <a:endParaRPr lang="fr-FR" b="1" dirty="0"/>
          </a:p>
        </p:txBody>
      </p:sp>
      <p:pic>
        <p:nvPicPr>
          <p:cNvPr id="7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75" y="382137"/>
            <a:ext cx="1161968" cy="941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400333" y="2822212"/>
            <a:ext cx="812951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Accompagnement individuel</a:t>
            </a:r>
          </a:p>
          <a:p>
            <a:endParaRPr lang="fr-FR" sz="2400" dirty="0">
              <a:latin typeface="Arial Rounded MT Bold" panose="020F0704030504030204" pitchFamily="34" charset="0"/>
            </a:endParaRPr>
          </a:p>
          <a:p>
            <a:r>
              <a:rPr lang="fr-FR" sz="24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ETP pour les enfants TDAH </a:t>
            </a:r>
          </a:p>
          <a:p>
            <a:r>
              <a:rPr lang="fr-FR" sz="24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(en réflexion)</a:t>
            </a:r>
          </a:p>
          <a:p>
            <a:endParaRPr lang="fr-FR" sz="24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fr-FR" sz="24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 </a:t>
            </a:r>
          </a:p>
          <a:p>
            <a:endParaRPr lang="fr-FR" sz="2400" dirty="0">
              <a:latin typeface="Arial Rounded MT Bold" panose="020F0704030504030204" pitchFamily="34" charset="0"/>
            </a:endParaRPr>
          </a:p>
          <a:p>
            <a:r>
              <a:rPr lang="fr-FR" sz="2400" dirty="0">
                <a:latin typeface="Arial Rounded MT Bold" panose="020F0704030504030204" pitchFamily="34" charset="0"/>
              </a:rPr>
              <a:t>Groupes fratries</a:t>
            </a:r>
          </a:p>
          <a:p>
            <a:endParaRPr lang="fr-FR" sz="2400" dirty="0">
              <a:latin typeface="Arial Rounded MT Bold" panose="020F0704030504030204" pitchFamily="34" charset="0"/>
            </a:endParaRPr>
          </a:p>
          <a:p>
            <a:endParaRPr lang="fr-FR" sz="2400" dirty="0">
              <a:latin typeface="Arial Rounded MT Bold" panose="020F0704030504030204" pitchFamily="34" charset="0"/>
            </a:endParaRPr>
          </a:p>
          <a:p>
            <a:endParaRPr lang="fr-FR" sz="2400" dirty="0">
              <a:latin typeface="Arial Rounded MT Bold" panose="020F070403050403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8317" y="89095"/>
            <a:ext cx="5666267" cy="4267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813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W:\PSY\U2PEA\PODCAST Lolo et Max\Visuel podcast 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794729">
            <a:off x="6298521" y="1062876"/>
            <a:ext cx="4089400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re 1"/>
          <p:cNvSpPr txBox="1">
            <a:spLocks/>
          </p:cNvSpPr>
          <p:nvPr/>
        </p:nvSpPr>
        <p:spPr>
          <a:xfrm rot="20804272">
            <a:off x="649288" y="982663"/>
            <a:ext cx="5600700" cy="3162300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fr-FR" sz="4000" b="1" dirty="0">
                <a:latin typeface="+mn-lt"/>
              </a:rPr>
              <a:t>Et si on donnait la parole aux parents ?</a:t>
            </a:r>
          </a:p>
        </p:txBody>
      </p:sp>
      <p:pic>
        <p:nvPicPr>
          <p:cNvPr id="32772" name="Imag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476" y="382589"/>
            <a:ext cx="962008" cy="640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ZoneTexte 3"/>
          <p:cNvSpPr txBox="1">
            <a:spLocks noChangeArrowheads="1"/>
          </p:cNvSpPr>
          <p:nvPr/>
        </p:nvSpPr>
        <p:spPr bwMode="auto">
          <a:xfrm>
            <a:off x="361245" y="5078687"/>
            <a:ext cx="11604332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fr-FR" altLang="fr-FR" sz="3600" dirty="0">
              <a:latin typeface="Arial Rounded MT Bold" panose="020F0704030504030204" pitchFamily="34" charset="0"/>
            </a:endParaRPr>
          </a:p>
          <a:p>
            <a:r>
              <a:rPr lang="fr-FR" altLang="fr-FR" sz="3200" dirty="0">
                <a:latin typeface="+mn-lt"/>
              </a:rPr>
              <a:t>Podcast accessible lors de la journée du TDAH le 12 juin 2024 !</a:t>
            </a:r>
          </a:p>
          <a:p>
            <a:endParaRPr lang="fr-FR" altLang="fr-FR" sz="2400" dirty="0">
              <a:latin typeface="Calibri" pitchFamily="34" charset="0"/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9A76FB-D788-8E5F-BA79-C19588778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bibliographie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A20CA96-EC8B-4863-B9E7-0382FD4F3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Incredibleyears.com et ADHD</a:t>
            </a:r>
          </a:p>
          <a:p>
            <a:endParaRPr lang="fr-FR" dirty="0"/>
          </a:p>
          <a:p>
            <a:pPr marL="0" indent="0">
              <a:buNone/>
            </a:pPr>
            <a:r>
              <a:rPr lang="fr-FR" dirty="0">
                <a:hlinkClick r:id="rId2"/>
              </a:rPr>
              <a:t>https://www.russellbarkley.org</a:t>
            </a: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tpel.triplep.net  Accès au programme gratuit en ligne pour tous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40C7AA-4A00-9765-0087-C7D66CEC7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Laurence Ollivier CHU de Nantes</a:t>
            </a:r>
          </a:p>
        </p:txBody>
      </p:sp>
    </p:spTree>
    <p:extLst>
      <p:ext uri="{BB962C8B-B14F-4D97-AF65-F5344CB8AC3E}">
        <p14:creationId xmlns:p14="http://schemas.microsoft.com/office/powerpoint/2010/main" val="19926578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égral">
  <a:themeElements>
    <a:clrScheme name="Inté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é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é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1231</TotalTime>
  <Words>593</Words>
  <Application>Microsoft Office PowerPoint</Application>
  <PresentationFormat>Grand écran</PresentationFormat>
  <Paragraphs>143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5" baseType="lpstr">
      <vt:lpstr>Arial</vt:lpstr>
      <vt:lpstr>Arial Black</vt:lpstr>
      <vt:lpstr>Arial Rounded MT Bold</vt:lpstr>
      <vt:lpstr>Calibri</vt:lpstr>
      <vt:lpstr>Calibri Light</vt:lpstr>
      <vt:lpstr>Century Gothic</vt:lpstr>
      <vt:lpstr>Times New Roman</vt:lpstr>
      <vt:lpstr>Tw Cen MT</vt:lpstr>
      <vt:lpstr>Tw Cen MT Condensed</vt:lpstr>
      <vt:lpstr>Wingdings 3</vt:lpstr>
      <vt:lpstr>Intégral</vt:lpstr>
      <vt:lpstr>Présentation U2PEA </vt:lpstr>
      <vt:lpstr>Points importants</vt:lpstr>
      <vt:lpstr>Points importants</vt:lpstr>
      <vt:lpstr>Recherche</vt:lpstr>
      <vt:lpstr>Présentation PowerPoint</vt:lpstr>
      <vt:lpstr> Groupe d’accompagnement aux Habiletés parentales PEHP</vt:lpstr>
      <vt:lpstr>Présentation PowerPoint</vt:lpstr>
      <vt:lpstr>Présentation PowerPoint</vt:lpstr>
      <vt:lpstr>analyse qualitative de notre programme</vt:lpstr>
      <vt:lpstr>Points importants</vt:lpstr>
      <vt:lpstr>Points importants</vt:lpstr>
      <vt:lpstr>Points importants</vt:lpstr>
      <vt:lpstr>Présentation PowerPoint</vt:lpstr>
      <vt:lpstr>  Notre EBP  Le PEHP répond–il aux objectifs préconisés?     … </vt:lpstr>
      <vt:lpstr>Points importants</vt:lpstr>
      <vt:lpstr>Points importants</vt:lpstr>
      <vt:lpstr>Points importants</vt:lpstr>
      <vt:lpstr>Présentation PowerPoint</vt:lpstr>
      <vt:lpstr>Points importants</vt:lpstr>
      <vt:lpstr>Points importants</vt:lpstr>
      <vt:lpstr>Points importants</vt:lpstr>
      <vt:lpstr>Emergence des besoins  </vt:lpstr>
      <vt:lpstr>Présentation PowerPoint</vt:lpstr>
      <vt:lpstr>bibliographie</vt:lpstr>
    </vt:vector>
  </TitlesOfParts>
  <Company>CHU de Nantes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U2PEA :</dc:title>
  <dc:creator>GOLLIER BRIANT Fanny</dc:creator>
  <cp:lastModifiedBy>Helene Alcalde</cp:lastModifiedBy>
  <cp:revision>88</cp:revision>
  <dcterms:created xsi:type="dcterms:W3CDTF">2022-02-24T10:19:06Z</dcterms:created>
  <dcterms:modified xsi:type="dcterms:W3CDTF">2023-11-09T08:10:51Z</dcterms:modified>
</cp:coreProperties>
</file>