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99_B74373C9.xml" ContentType="application/vnd.ms-powerpoint.comments+xml"/>
  <Override PartName="/ppt/comments/modernComment_19C_3EF1744B.xml" ContentType="application/vnd.ms-powerpoint.comments+xml"/>
  <Override PartName="/ppt/comments/modernComment_195_114F7312.xml" ContentType="application/vnd.ms-powerpoint.comments+xml"/>
  <Override PartName="/ppt/comments/modernComment_19B_7E9C4C8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5" r:id="rId7"/>
    <p:sldId id="413" r:id="rId8"/>
    <p:sldId id="414" r:id="rId9"/>
    <p:sldId id="415" r:id="rId10"/>
    <p:sldId id="401" r:id="rId11"/>
    <p:sldId id="410" r:id="rId12"/>
    <p:sldId id="412" r:id="rId13"/>
    <p:sldId id="403" r:id="rId14"/>
    <p:sldId id="405" r:id="rId15"/>
    <p:sldId id="411" r:id="rId16"/>
    <p:sldId id="407" r:id="rId17"/>
    <p:sldId id="408" r:id="rId18"/>
    <p:sldId id="1531" r:id="rId19"/>
  </p:sldIdLst>
  <p:sldSz cx="12190413" cy="6859588"/>
  <p:notesSz cx="6797675" cy="9926638"/>
  <p:defaultTextStyle>
    <a:defPPr>
      <a:defRPr lang="fr-FR"/>
    </a:defPPr>
    <a:lvl1pPr marL="0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312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624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937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248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6559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5870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181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4494" algn="l" defTabSz="12186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6D84E0-025D-393F-57A0-4F1A7605F5CB}" name="CLAIRE REMI" initials="CR" userId="S::r.claire@chu-tours.fr::4ac9cc14-b466-4e15-bd5d-7cc940ccef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37F"/>
    <a:srgbClr val="6AACDE"/>
    <a:srgbClr val="EAF5FA"/>
    <a:srgbClr val="CBD2DF"/>
    <a:srgbClr val="D4E9F4"/>
    <a:srgbClr val="99A6BF"/>
    <a:srgbClr val="CBE4F1"/>
    <a:srgbClr val="99CAE3"/>
    <a:srgbClr val="5BC8CD"/>
    <a:srgbClr val="89D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9" autoAdjust="0"/>
  </p:normalViewPr>
  <p:slideViewPr>
    <p:cSldViewPr snapToGrid="0">
      <p:cViewPr varScale="1">
        <p:scale>
          <a:sx n="90" d="100"/>
          <a:sy n="90" d="100"/>
        </p:scale>
        <p:origin x="96" y="17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ALCALDE" userId="31dfc10a-a2ee-4b02-868d-844641c046a8" providerId="ADAL" clId="{EFBDAD80-F814-45CD-B3CA-542ED83B6664}"/>
    <pc:docChg chg="modSld">
      <pc:chgData name="HELENE ALCALDE" userId="31dfc10a-a2ee-4b02-868d-844641c046a8" providerId="ADAL" clId="{EFBDAD80-F814-45CD-B3CA-542ED83B6664}" dt="2023-07-13T12:23:14.796" v="6" actId="6549"/>
      <pc:docMkLst>
        <pc:docMk/>
      </pc:docMkLst>
      <pc:sldChg chg="modNotesTx">
        <pc:chgData name="HELENE ALCALDE" userId="31dfc10a-a2ee-4b02-868d-844641c046a8" providerId="ADAL" clId="{EFBDAD80-F814-45CD-B3CA-542ED83B6664}" dt="2023-07-13T12:20:39.591" v="0" actId="6549"/>
        <pc:sldMkLst>
          <pc:docMk/>
          <pc:sldMk cId="3089192893" sldId="256"/>
        </pc:sldMkLst>
      </pc:sldChg>
      <pc:sldChg chg="modNotesTx">
        <pc:chgData name="HELENE ALCALDE" userId="31dfc10a-a2ee-4b02-868d-844641c046a8" providerId="ADAL" clId="{EFBDAD80-F814-45CD-B3CA-542ED83B6664}" dt="2023-07-13T12:23:03.852" v="4" actId="6549"/>
        <pc:sldMkLst>
          <pc:docMk/>
          <pc:sldMk cId="290419474" sldId="405"/>
        </pc:sldMkLst>
      </pc:sldChg>
      <pc:sldChg chg="modNotesTx">
        <pc:chgData name="HELENE ALCALDE" userId="31dfc10a-a2ee-4b02-868d-844641c046a8" providerId="ADAL" clId="{EFBDAD80-F814-45CD-B3CA-542ED83B6664}" dt="2023-07-13T12:22:58.979" v="3" actId="6549"/>
        <pc:sldMkLst>
          <pc:docMk/>
          <pc:sldMk cId="1525496824" sldId="410"/>
        </pc:sldMkLst>
      </pc:sldChg>
      <pc:sldChg chg="modNotesTx">
        <pc:chgData name="HELENE ALCALDE" userId="31dfc10a-a2ee-4b02-868d-844641c046a8" providerId="ADAL" clId="{EFBDAD80-F814-45CD-B3CA-542ED83B6664}" dt="2023-07-13T12:23:14.796" v="6" actId="6549"/>
        <pc:sldMkLst>
          <pc:docMk/>
          <pc:sldMk cId="2124172425" sldId="411"/>
        </pc:sldMkLst>
      </pc:sldChg>
      <pc:sldChg chg="modNotesTx">
        <pc:chgData name="HELENE ALCALDE" userId="31dfc10a-a2ee-4b02-868d-844641c046a8" providerId="ADAL" clId="{EFBDAD80-F814-45CD-B3CA-542ED83B6664}" dt="2023-07-13T12:23:10.135" v="5" actId="6549"/>
        <pc:sldMkLst>
          <pc:docMk/>
          <pc:sldMk cId="1056011339" sldId="412"/>
        </pc:sldMkLst>
      </pc:sldChg>
      <pc:sldChg chg="modNotesTx">
        <pc:chgData name="HELENE ALCALDE" userId="31dfc10a-a2ee-4b02-868d-844641c046a8" providerId="ADAL" clId="{EFBDAD80-F814-45CD-B3CA-542ED83B6664}" dt="2023-07-13T12:22:50.409" v="1" actId="6549"/>
        <pc:sldMkLst>
          <pc:docMk/>
          <pc:sldMk cId="207846171" sldId="414"/>
        </pc:sldMkLst>
      </pc:sldChg>
      <pc:sldChg chg="modNotesTx">
        <pc:chgData name="HELENE ALCALDE" userId="31dfc10a-a2ee-4b02-868d-844641c046a8" providerId="ADAL" clId="{EFBDAD80-F814-45CD-B3CA-542ED83B6664}" dt="2023-07-13T12:22:54.344" v="2" actId="6549"/>
        <pc:sldMkLst>
          <pc:docMk/>
          <pc:sldMk cId="3024954931" sldId="415"/>
        </pc:sldMkLst>
      </pc:sldChg>
    </pc:docChg>
  </pc:docChgLst>
</pc:chgInfo>
</file>

<file path=ppt/comments/modernComment_195_114F73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B3C8B1-C163-474F-BDBA-04152E54F6BA}" authorId="{916D84E0-025D-393F-57A0-4F1A7605F5CB}" created="2023-06-26T17:38:16.7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0419474" sldId="405"/>
      <ac:spMk id="5" creationId="{40CDA9CE-D54F-83BC-1C43-49744A292979}"/>
    </ac:deMkLst>
    <p188:txBody>
      <a:bodyPr/>
      <a:lstStyle/>
      <a:p>
        <a:r>
          <a:rPr lang="en-US"/>
          <a:t>- Virtisens n'est pas de la Région GO mais du Nord
- Ne pas oublier Symbioïde (présentation du robot Buddy)</a:t>
        </a:r>
      </a:p>
    </p188:txBody>
  </p188:cm>
</p188:cmLst>
</file>

<file path=ppt/comments/modernComment_199_B74373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19774A-BD81-410C-9AA0-9F0BB1F55A81}" authorId="{916D84E0-025D-393F-57A0-4F1A7605F5CB}" created="2023-06-26T17:18:25.853">
    <pc:sldMkLst xmlns:pc="http://schemas.microsoft.com/office/powerpoint/2013/main/command">
      <pc:docMk/>
      <pc:sldMk cId="3074651081" sldId="409"/>
    </pc:sldMkLst>
    <p188:txBody>
      <a:bodyPr/>
      <a:lstStyle/>
      <a:p>
        <a:r>
          <a:rPr lang="en-US"/>
          <a:t>Dans le dernier §, je préciserai "CRA-CVDL"</a:t>
        </a:r>
      </a:p>
    </p188:txBody>
  </p188:cm>
</p188:cmLst>
</file>

<file path=ppt/comments/modernComment_19B_7E9C4C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B3C8B1-C163-474F-BDBA-04152E54F6BA}" authorId="{916D84E0-025D-393F-57A0-4F1A7605F5CB}" created="2023-06-26T17:38:16.7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0419474" sldId="405"/>
      <ac:spMk id="5" creationId="{40CDA9CE-D54F-83BC-1C43-49744A292979}"/>
    </ac:deMkLst>
    <p188:txBody>
      <a:bodyPr/>
      <a:lstStyle/>
      <a:p>
        <a:r>
          <a:rPr lang="en-US"/>
          <a:t>- Virtisens n'est pas de la Région GO mais du Nord
- Ne pas oublier Symbioïde (présentation du robot Buddy)</a:t>
        </a:r>
      </a:p>
    </p188:txBody>
  </p188:cm>
  <p188:cm id="{627A5100-A99F-40DC-803C-27F07841376D}" authorId="{916D84E0-025D-393F-57A0-4F1A7605F5CB}" created="2023-06-27T18:26:18.537">
    <pc:sldMkLst xmlns:pc="http://schemas.microsoft.com/office/powerpoint/2013/main/command">
      <pc:docMk/>
      <pc:sldMk cId="2124172425" sldId="411"/>
    </pc:sldMkLst>
    <p188:txBody>
      <a:bodyPr/>
      <a:lstStyle/>
      <a:p>
        <a:r>
          <a:rPr lang="en-US"/>
          <a:t>La start-up STRAT n'existe plus.
cependant tu peux citer l'entreprise "My serious Game" qui est un acteur connu et qui tend à se développer dans le champ de l'éducation thérapeutique.</a:t>
        </a:r>
      </a:p>
    </p188:txBody>
  </p188:cm>
  <p188:cm id="{2B7C1283-4920-4A45-8C53-25C418BCB196}" authorId="{916D84E0-025D-393F-57A0-4F1A7605F5CB}" created="2023-06-27T18:29:53.261">
    <pc:sldMkLst xmlns:pc="http://schemas.microsoft.com/office/powerpoint/2013/main/command">
      <pc:docMk/>
      <pc:sldMk cId="2124172425" sldId="411"/>
    </pc:sldMkLst>
    <p188:txBody>
      <a:bodyPr/>
      <a:lstStyle/>
      <a:p>
        <a:r>
          <a:rPr lang="en-US"/>
          <a:t>Si Atlanpole est mentionné, alors il faut mettre MAME </a:t>
        </a:r>
      </a:p>
    </p188:txBody>
  </p188:cm>
</p188:cmLst>
</file>

<file path=ppt/comments/modernComment_19C_3EF174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B3C8B1-C163-474F-BDBA-04152E54F6BA}" authorId="{916D84E0-025D-393F-57A0-4F1A7605F5CB}" created="2023-06-26T17:38:16.7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0419474" sldId="405"/>
      <ac:spMk id="5" creationId="{40CDA9CE-D54F-83BC-1C43-49744A292979}"/>
    </ac:deMkLst>
    <p188:txBody>
      <a:bodyPr/>
      <a:lstStyle/>
      <a:p>
        <a:r>
          <a:rPr lang="en-US"/>
          <a:t>- Virtisens n'est pas de la Région GO mais du Nord
- Ne pas oublier Symbioïde (présentation du robot Buddy)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61AE729-0F59-42AA-92F6-DC2B115AC5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B8C9BC-D4CB-4FD3-8B28-94360E1510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7A8F5-D2D2-4E8A-BD80-C39EF6E6870E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F7F70B-D5EE-4183-9F97-FCCA0444B1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DED502-2F41-4470-BA64-D95C286B5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FA069-65EF-4C5D-BA51-380A64AA7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378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37070-2733-4DFA-B9A5-531C57A2726D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B1CF-E4C8-472C-A2A1-F0CEAF9EC1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45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5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0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4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9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5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71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7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61" algn="l" defTabSz="9139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B1CF-E4C8-472C-A2A1-F0CEAF9EC1E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4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dirty="0">
              <a:ea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00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 sz="18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B1CF-E4C8-472C-A2A1-F0CEAF9EC1E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63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B1CF-E4C8-472C-A2A1-F0CEAF9EC1E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2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3669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96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69950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fr-FR" dirty="0">
              <a:cs typeface="Calibr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fr-FR" sz="1800" dirty="0">
              <a:cs typeface="Calibri"/>
            </a:endParaRPr>
          </a:p>
          <a:p>
            <a:endParaRPr lang="fr-FR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51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62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9432b251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9432b2518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fr-FR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294" y="2130919"/>
            <a:ext cx="10361851" cy="147036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575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7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206441"/>
            <a:ext cx="2742843" cy="438886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35" y="206441"/>
            <a:ext cx="8025355" cy="438886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83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3BA25-2F0C-4AED-9BB2-FCCB939D57F4}"/>
              </a:ext>
            </a:extLst>
          </p:cNvPr>
          <p:cNvSpPr/>
          <p:nvPr userDrawn="1"/>
        </p:nvSpPr>
        <p:spPr>
          <a:xfrm>
            <a:off x="1" y="72636"/>
            <a:ext cx="10623176" cy="563852"/>
          </a:xfrm>
          <a:prstGeom prst="rect">
            <a:avLst/>
          </a:prstGeom>
          <a:solidFill>
            <a:srgbClr val="2D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800" b="1">
              <a:latin typeface="ITC Avant Garde Std Bk" panose="020B05020202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107BA76-9B9E-407B-8BB0-795516E0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0" y="72636"/>
            <a:ext cx="10529047" cy="563852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bg1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845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 AVEC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314ADCE6-C10E-48B3-8F6A-193FAD9EFBBE}"/>
              </a:ext>
            </a:extLst>
          </p:cNvPr>
          <p:cNvSpPr/>
          <p:nvPr userDrawn="1"/>
        </p:nvSpPr>
        <p:spPr>
          <a:xfrm>
            <a:off x="-1185" y="0"/>
            <a:ext cx="12190413" cy="6859588"/>
          </a:xfrm>
          <a:prstGeom prst="rect">
            <a:avLst/>
          </a:prstGeom>
          <a:solidFill>
            <a:srgbClr val="25437E"/>
          </a:solidFill>
          <a:ln w="12700">
            <a:noFill/>
            <a:miter/>
          </a:ln>
        </p:spPr>
        <p:txBody>
          <a:bodyPr lIns="34285" tIns="34285" rIns="34285" bIns="34285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1"/>
          </a:p>
        </p:txBody>
      </p:sp>
    </p:spTree>
    <p:extLst>
      <p:ext uri="{BB962C8B-B14F-4D97-AF65-F5344CB8AC3E}">
        <p14:creationId xmlns:p14="http://schemas.microsoft.com/office/powerpoint/2010/main" val="22046992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294" y="2130922"/>
            <a:ext cx="10361851" cy="147036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575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609157" indent="0" algn="ctr">
              <a:buNone/>
              <a:defRPr/>
            </a:lvl2pPr>
            <a:lvl3pPr marL="1218312" indent="0" algn="ctr">
              <a:buNone/>
              <a:defRPr/>
            </a:lvl3pPr>
            <a:lvl4pPr marL="1827470" indent="0" algn="ctr">
              <a:buNone/>
              <a:defRPr/>
            </a:lvl4pPr>
            <a:lvl5pPr marL="2436624" indent="0" algn="ctr">
              <a:buNone/>
              <a:defRPr/>
            </a:lvl5pPr>
            <a:lvl6pPr marL="3045781" indent="0" algn="ctr">
              <a:buNone/>
              <a:defRPr/>
            </a:lvl6pPr>
            <a:lvl7pPr marL="3654934" indent="0" algn="ctr">
              <a:buNone/>
              <a:defRPr/>
            </a:lvl7pPr>
            <a:lvl8pPr marL="4264089" indent="0" algn="ctr">
              <a:buNone/>
              <a:defRPr/>
            </a:lvl8pPr>
            <a:lvl9pPr marL="4873246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6" y="6591264"/>
            <a:ext cx="3073001" cy="268349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12/09/2018</a:t>
            </a:r>
          </a:p>
        </p:txBody>
      </p:sp>
    </p:spTree>
    <p:extLst>
      <p:ext uri="{BB962C8B-B14F-4D97-AF65-F5344CB8AC3E}">
        <p14:creationId xmlns:p14="http://schemas.microsoft.com/office/powerpoint/2010/main" val="123860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26" y="6591264"/>
            <a:ext cx="3073001" cy="268349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12/09/2018</a:t>
            </a:r>
          </a:p>
        </p:txBody>
      </p:sp>
    </p:spTree>
    <p:extLst>
      <p:ext uri="{BB962C8B-B14F-4D97-AF65-F5344CB8AC3E}">
        <p14:creationId xmlns:p14="http://schemas.microsoft.com/office/powerpoint/2010/main" val="76078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04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73" y="4407922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73" y="2907405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2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8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1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16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35" y="1200447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200447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04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535488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12" indent="0">
              <a:buNone/>
              <a:defRPr sz="2700" b="1"/>
            </a:lvl2pPr>
            <a:lvl3pPr marL="1218624" indent="0">
              <a:buNone/>
              <a:defRPr sz="2400" b="1"/>
            </a:lvl3pPr>
            <a:lvl4pPr marL="1827937" indent="0">
              <a:buNone/>
              <a:defRPr sz="2100" b="1"/>
            </a:lvl4pPr>
            <a:lvl5pPr marL="2437248" indent="0">
              <a:buNone/>
              <a:defRPr sz="2100" b="1"/>
            </a:lvl5pPr>
            <a:lvl6pPr marL="3046559" indent="0">
              <a:buNone/>
              <a:defRPr sz="2100" b="1"/>
            </a:lvl6pPr>
            <a:lvl7pPr marL="3655870" indent="0">
              <a:buNone/>
              <a:defRPr sz="2100" b="1"/>
            </a:lvl7pPr>
            <a:lvl8pPr marL="4265181" indent="0">
              <a:buNone/>
              <a:defRPr sz="2100" b="1"/>
            </a:lvl8pPr>
            <a:lvl9pPr marL="4874494" indent="0">
              <a:buNone/>
              <a:defRPr sz="21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2175397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562" y="1535488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12" indent="0">
              <a:buNone/>
              <a:defRPr sz="2700" b="1"/>
            </a:lvl2pPr>
            <a:lvl3pPr marL="1218624" indent="0">
              <a:buNone/>
              <a:defRPr sz="2400" b="1"/>
            </a:lvl3pPr>
            <a:lvl4pPr marL="1827937" indent="0">
              <a:buNone/>
              <a:defRPr sz="2100" b="1"/>
            </a:lvl4pPr>
            <a:lvl5pPr marL="2437248" indent="0">
              <a:buNone/>
              <a:defRPr sz="2100" b="1"/>
            </a:lvl5pPr>
            <a:lvl6pPr marL="3046559" indent="0">
              <a:buNone/>
              <a:defRPr sz="2100" b="1"/>
            </a:lvl6pPr>
            <a:lvl7pPr marL="3655870" indent="0">
              <a:buNone/>
              <a:defRPr sz="2100" b="1"/>
            </a:lvl7pPr>
            <a:lvl8pPr marL="4265181" indent="0">
              <a:buNone/>
              <a:defRPr sz="2100" b="1"/>
            </a:lvl8pPr>
            <a:lvl9pPr marL="4874494" indent="0">
              <a:buNone/>
              <a:defRPr sz="21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2" y="2175397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75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59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3BA25-2F0C-4AED-9BB2-FCCB939D57F4}"/>
              </a:ext>
            </a:extLst>
          </p:cNvPr>
          <p:cNvSpPr/>
          <p:nvPr userDrawn="1"/>
        </p:nvSpPr>
        <p:spPr>
          <a:xfrm>
            <a:off x="0" y="72636"/>
            <a:ext cx="10623176" cy="563852"/>
          </a:xfrm>
          <a:prstGeom prst="rect">
            <a:avLst/>
          </a:prstGeom>
          <a:solidFill>
            <a:srgbClr val="2D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>
              <a:latin typeface="ITC Avant Garde Std Bk" panose="020B05020202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107BA76-9B9E-407B-8BB0-795516E0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72636"/>
            <a:ext cx="10529047" cy="56385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0760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5" y="273131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25" y="1435453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312" indent="0">
              <a:buNone/>
              <a:defRPr sz="1500"/>
            </a:lvl2pPr>
            <a:lvl3pPr marL="1218624" indent="0">
              <a:buNone/>
              <a:defRPr sz="1300"/>
            </a:lvl3pPr>
            <a:lvl4pPr marL="1827937" indent="0">
              <a:buNone/>
              <a:defRPr sz="1200"/>
            </a:lvl4pPr>
            <a:lvl5pPr marL="2437248" indent="0">
              <a:buNone/>
              <a:defRPr sz="1200"/>
            </a:lvl5pPr>
            <a:lvl6pPr marL="3046559" indent="0">
              <a:buNone/>
              <a:defRPr sz="1200"/>
            </a:lvl6pPr>
            <a:lvl7pPr marL="3655870" indent="0">
              <a:buNone/>
              <a:defRPr sz="1200"/>
            </a:lvl7pPr>
            <a:lvl8pPr marL="4265181" indent="0">
              <a:buNone/>
              <a:defRPr sz="1200"/>
            </a:lvl8pPr>
            <a:lvl9pPr marL="4874494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16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06" y="612935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312" indent="0">
              <a:buNone/>
              <a:defRPr sz="3700"/>
            </a:lvl2pPr>
            <a:lvl3pPr marL="1218624" indent="0">
              <a:buNone/>
              <a:defRPr sz="3200"/>
            </a:lvl3pPr>
            <a:lvl4pPr marL="1827937" indent="0">
              <a:buNone/>
              <a:defRPr sz="2700"/>
            </a:lvl4pPr>
            <a:lvl5pPr marL="2437248" indent="0">
              <a:buNone/>
              <a:defRPr sz="2700"/>
            </a:lvl5pPr>
            <a:lvl6pPr marL="3046559" indent="0">
              <a:buNone/>
              <a:defRPr sz="2700"/>
            </a:lvl6pPr>
            <a:lvl7pPr marL="3655870" indent="0">
              <a:buNone/>
              <a:defRPr sz="2700"/>
            </a:lvl7pPr>
            <a:lvl8pPr marL="4265181" indent="0">
              <a:buNone/>
              <a:defRPr sz="2700"/>
            </a:lvl8pPr>
            <a:lvl9pPr marL="4874494" indent="0">
              <a:buNone/>
              <a:defRPr sz="27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06" y="5368600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312" indent="0">
              <a:buNone/>
              <a:defRPr sz="1500"/>
            </a:lvl2pPr>
            <a:lvl3pPr marL="1218624" indent="0">
              <a:buNone/>
              <a:defRPr sz="1300"/>
            </a:lvl3pPr>
            <a:lvl4pPr marL="1827937" indent="0">
              <a:buNone/>
              <a:defRPr sz="1200"/>
            </a:lvl4pPr>
            <a:lvl5pPr marL="2437248" indent="0">
              <a:buNone/>
              <a:defRPr sz="1200"/>
            </a:lvl5pPr>
            <a:lvl6pPr marL="3046559" indent="0">
              <a:buNone/>
              <a:defRPr sz="1200"/>
            </a:lvl6pPr>
            <a:lvl7pPr marL="3655870" indent="0">
              <a:buNone/>
              <a:defRPr sz="1200"/>
            </a:lvl7pPr>
            <a:lvl8pPr marL="4265181" indent="0">
              <a:buNone/>
              <a:defRPr sz="1200"/>
            </a:lvl8pPr>
            <a:lvl9pPr marL="4874494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3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761" tIns="60879" rIns="121761" bIns="60879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591"/>
            <a:ext cx="10971372" cy="4527011"/>
          </a:xfrm>
          <a:prstGeom prst="rect">
            <a:avLst/>
          </a:prstGeom>
        </p:spPr>
        <p:txBody>
          <a:bodyPr vert="horz" lIns="121761" tIns="60879" rIns="121761" bIns="60879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21761" tIns="60879" rIns="121761" bIns="6087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D43B-DDC6-46B1-8740-119C2C7BEE57}" type="datetimeFigureOut">
              <a:rPr lang="fr-FR" smtClean="0"/>
              <a:pPr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071" y="6357822"/>
            <a:ext cx="3860297" cy="365210"/>
          </a:xfrm>
          <a:prstGeom prst="rect">
            <a:avLst/>
          </a:prstGeom>
        </p:spPr>
        <p:txBody>
          <a:bodyPr vert="horz" lIns="121761" tIns="60879" rIns="121761" bIns="6087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761" tIns="60879" rIns="121761" bIns="6087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C9B4-7B74-4584-867B-65E29877F5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26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  <p:sldLayoutId id="2147483692" r:id="rId13"/>
  </p:sldLayoutIdLst>
  <p:txStyles>
    <p:titleStyle>
      <a:lvl1pPr algn="ctr" defTabSz="1218624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83" indent="-456983" algn="l" defTabSz="121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32" indent="-380816" algn="l" defTabSz="12186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79" indent="-304657" algn="l" defTabSz="121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89" indent="-304657" algn="l" defTabSz="12186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03" indent="-304657" algn="l" defTabSz="121862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214" indent="-304657" algn="l" defTabSz="121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526" indent="-304657" algn="l" defTabSz="121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837" indent="-304657" algn="l" defTabSz="121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153" indent="-304657" algn="l" defTabSz="121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2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24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7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48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9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870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181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494" algn="l" defTabSz="12186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38" y="274701"/>
            <a:ext cx="6349173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21673" tIns="60835" rIns="121673" bIns="608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95"/>
            <a:ext cx="10971372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21673" tIns="60835" rIns="121673" bIns="60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1028" name="Picture 7" descr="logo_girci_RV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189434"/>
            <a:ext cx="3270676" cy="115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/>
          <p:cNvSpPr txBox="1">
            <a:spLocks noGrp="1"/>
          </p:cNvSpPr>
          <p:nvPr userDrawn="1"/>
        </p:nvSpPr>
        <p:spPr bwMode="auto">
          <a:xfrm>
            <a:off x="-28322" y="6561478"/>
            <a:ext cx="12190413" cy="3048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miter lim="800000"/>
            <a:headEnd/>
            <a:tailEnd/>
          </a:ln>
        </p:spPr>
        <p:txBody>
          <a:bodyPr lIns="121673" tIns="60835" rIns="121673" bIns="60835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900" b="1">
              <a:solidFill>
                <a:srgbClr val="41428E"/>
              </a:solidFill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32" name="Text Box 11"/>
          <p:cNvSpPr txBox="1">
            <a:spLocks noChangeArrowheads="1"/>
          </p:cNvSpPr>
          <p:nvPr userDrawn="1"/>
        </p:nvSpPr>
        <p:spPr bwMode="auto">
          <a:xfrm>
            <a:off x="11422192" y="6554725"/>
            <a:ext cx="768251" cy="7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673" tIns="60835" rIns="121673" bIns="608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3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74659E11-56A0-416E-B88D-FDD9003D01CA}" type="slidenum">
              <a:rPr lang="fr-FR" altLang="fr-FR" sz="1900" smtClean="0">
                <a:solidFill>
                  <a:srgbClr val="333399"/>
                </a:solidFill>
                <a:latin typeface="Trebuchet MS" pitchFamily="34" charset="0"/>
                <a:cs typeface="Arial" pitchFamily="34" charset="0"/>
              </a:rPr>
              <a:pPr algn="ctr" defTabSz="913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900">
              <a:solidFill>
                <a:srgbClr val="333399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6" y="6591264"/>
            <a:ext cx="3073001" cy="268349"/>
          </a:xfrm>
          <a:prstGeom prst="rect">
            <a:avLst/>
          </a:prstGeom>
        </p:spPr>
        <p:txBody>
          <a:bodyPr lIns="121673" tIns="60835" rIns="121673" bIns="60835"/>
          <a:lstStyle>
            <a:lvl1pPr>
              <a:defRPr sz="190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12/09/2018</a:t>
            </a:r>
          </a:p>
        </p:txBody>
      </p:sp>
    </p:spTree>
    <p:extLst>
      <p:ext uri="{BB962C8B-B14F-4D97-AF65-F5344CB8AC3E}">
        <p14:creationId xmlns:p14="http://schemas.microsoft.com/office/powerpoint/2010/main" val="239495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609157" algn="l" rtl="0" fontAlgn="base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Trebuchet MS" pitchFamily="34" charset="0"/>
        </a:defRPr>
      </a:lvl6pPr>
      <a:lvl7pPr marL="1218312" algn="l" rtl="0" fontAlgn="base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Trebuchet MS" pitchFamily="34" charset="0"/>
        </a:defRPr>
      </a:lvl7pPr>
      <a:lvl8pPr marL="1827470" algn="l" rtl="0" fontAlgn="base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Trebuchet MS" pitchFamily="34" charset="0"/>
        </a:defRPr>
      </a:lvl8pPr>
      <a:lvl9pPr marL="2436624" algn="l" rtl="0" fontAlgn="base">
        <a:spcBef>
          <a:spcPct val="0"/>
        </a:spcBef>
        <a:spcAft>
          <a:spcPct val="0"/>
        </a:spcAft>
        <a:defRPr sz="3200">
          <a:solidFill>
            <a:srgbClr val="CC0099"/>
          </a:solidFill>
          <a:latin typeface="Trebuchet MS" pitchFamily="34" charset="0"/>
        </a:defRPr>
      </a:lvl9pPr>
    </p:titleStyle>
    <p:bodyStyle>
      <a:lvl1pPr marL="456866" indent="-456866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700">
          <a:solidFill>
            <a:schemeClr val="accent2"/>
          </a:solidFill>
          <a:latin typeface="+mn-lt"/>
          <a:ea typeface="ＭＳ Ｐゴシック" charset="0"/>
          <a:cs typeface="ＭＳ Ｐゴシック" charset="0"/>
        </a:defRPr>
      </a:lvl1pPr>
      <a:lvl2pPr marL="989880" indent="-380716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ＭＳ Ｐゴシック" charset="0"/>
        </a:defRPr>
      </a:lvl2pPr>
      <a:lvl3pPr marL="1522888" indent="-304581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accent2"/>
          </a:solidFill>
          <a:latin typeface="+mn-lt"/>
          <a:ea typeface="ＭＳ Ｐゴシック" charset="0"/>
        </a:defRPr>
      </a:lvl3pPr>
      <a:lvl4pPr marL="2132043" indent="-304581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accent2"/>
          </a:solidFill>
          <a:latin typeface="+mn-lt"/>
          <a:ea typeface="ＭＳ Ｐゴシック" charset="0"/>
        </a:defRPr>
      </a:lvl4pPr>
      <a:lvl5pPr marL="2741203" indent="-304581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  <a:ea typeface="ＭＳ Ｐゴシック" charset="0"/>
        </a:defRPr>
      </a:lvl5pPr>
      <a:lvl6pPr marL="3350357" indent="-304581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accent2"/>
          </a:solidFill>
          <a:latin typeface="+mn-lt"/>
        </a:defRPr>
      </a:lvl6pPr>
      <a:lvl7pPr marL="3959512" indent="-304581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accent2"/>
          </a:solidFill>
          <a:latin typeface="+mn-lt"/>
        </a:defRPr>
      </a:lvl7pPr>
      <a:lvl8pPr marL="4568667" indent="-304581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accent2"/>
          </a:solidFill>
          <a:latin typeface="+mn-lt"/>
        </a:defRPr>
      </a:lvl8pPr>
      <a:lvl9pPr marL="5177828" indent="-304581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7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12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70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24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81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34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89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246" algn="l" defTabSz="1218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6" Type="http://schemas.microsoft.com/office/2018/10/relationships/comments" Target="../comments/modernComment_195_114F73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3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microsoft.com/office/2018/10/relationships/comments" Target="../comments/modernComment_19B_7E9C4C89.xml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hyperlink" Target="https://twitter.com/ExAC_Tours" TargetMode="Externa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11" Type="http://schemas.openxmlformats.org/officeDocument/2006/relationships/hyperlink" Target="https://www.exac-t.net/" TargetMode="External"/><Relationship Id="rId5" Type="http://schemas.openxmlformats.org/officeDocument/2006/relationships/image" Target="../media/image89.png"/><Relationship Id="rId15" Type="http://schemas.openxmlformats.org/officeDocument/2006/relationships/image" Target="../media/image96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hyperlink" Target="https://www.facebook.com/Exact-108421507600320/" TargetMode="External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https://exac-t.univ-tours.fr/medias/photo/vignette_1666088253437-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Relationship Id="rId14" Type="http://schemas.microsoft.com/office/2018/10/relationships/comments" Target="../comments/modernComment_199_B74373C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9C_3EF1744B.xml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w4f\MesDocuments_L\LOPEIR\GCS HUGO\COMMUNICATION\fond premier page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" y="-1568"/>
            <a:ext cx="12192001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61;p60"/>
          <p:cNvSpPr txBox="1">
            <a:spLocks/>
          </p:cNvSpPr>
          <p:nvPr/>
        </p:nvSpPr>
        <p:spPr>
          <a:xfrm>
            <a:off x="622941" y="1845637"/>
            <a:ext cx="4970685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1" tIns="45640" rIns="91301" bIns="4564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>
                <a:schemeClr val="dk1"/>
              </a:buClr>
            </a:pPr>
            <a:r>
              <a:rPr lang="fr-FR" sz="3000" b="1" spc="-10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FEDERATIONS HOSPITALO-UNIVERSITAIRES</a:t>
            </a:r>
          </a:p>
          <a:p>
            <a:pPr algn="l">
              <a:buClr>
                <a:schemeClr val="dk1"/>
              </a:buClr>
            </a:pPr>
            <a:endParaRPr lang="fr-FR" sz="2900" spc="-100">
              <a:solidFill>
                <a:srgbClr val="E00687"/>
              </a:solidFill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dk1"/>
              </a:buClr>
            </a:pPr>
            <a:r>
              <a:rPr lang="fr-FR" sz="2900" spc="-100">
                <a:solidFill>
                  <a:srgbClr val="E00687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FHU EXAC·T</a:t>
            </a:r>
          </a:p>
          <a:p>
            <a:pPr algn="l">
              <a:buClr>
                <a:schemeClr val="dk1"/>
              </a:buClr>
            </a:pPr>
            <a:br>
              <a:rPr lang="fr-FR" i="1" spc="-10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</a:br>
            <a:r>
              <a:rPr lang="fr-FR" sz="3000" spc="-100">
                <a:solidFill>
                  <a:srgbClr val="F1922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Bilan intermédiaire</a:t>
            </a:r>
          </a:p>
          <a:p>
            <a:pPr algn="l">
              <a:buClr>
                <a:schemeClr val="dk1"/>
              </a:buClr>
            </a:pPr>
            <a:r>
              <a:rPr lang="fr-FR" sz="2400" spc="-100">
                <a:solidFill>
                  <a:srgbClr val="F1922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Juin 2023</a:t>
            </a:r>
            <a:endParaRPr lang="fr-FR" sz="2400">
              <a:solidFill>
                <a:srgbClr val="F19224"/>
              </a:solidFill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4" descr="GCS HUGO - Administrateur - GCS HUGO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3" tIns="45661" rIns="91323" bIns="45661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GCS HUGO - Administrateur - GCS HUGO | LinkedIn"/>
          <p:cNvSpPr>
            <a:spLocks noChangeAspect="1" noChangeArrowheads="1"/>
          </p:cNvSpPr>
          <p:nvPr/>
        </p:nvSpPr>
        <p:spPr bwMode="auto">
          <a:xfrm>
            <a:off x="307975" y="79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3" tIns="45661" rIns="91323" bIns="45661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6022082"/>
            <a:ext cx="2661320" cy="67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9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5BECE87-6B60-4107-92A5-DE3C1426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Indicateurs Industriels : transfert et valorisation</a:t>
            </a:r>
          </a:p>
        </p:txBody>
      </p:sp>
      <p:sp>
        <p:nvSpPr>
          <p:cNvPr id="5" name="Google Shape;204;g1a9432b2518_0_291">
            <a:extLst>
              <a:ext uri="{FF2B5EF4-FFF2-40B4-BE49-F238E27FC236}">
                <a16:creationId xmlns:a16="http://schemas.microsoft.com/office/drawing/2014/main" id="{40CDA9CE-D54F-83BC-1C43-49744A292979}"/>
              </a:ext>
            </a:extLst>
          </p:cNvPr>
          <p:cNvSpPr txBox="1"/>
          <p:nvPr/>
        </p:nvSpPr>
        <p:spPr>
          <a:xfrm>
            <a:off x="194220" y="800738"/>
            <a:ext cx="7345012" cy="614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2D437F"/>
              </a:buClr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+mj-lt"/>
            </a:endParaRPr>
          </a:p>
          <a:p>
            <a:pPr marL="342900" lvl="0" indent="-342900">
              <a:spcAft>
                <a:spcPts val="600"/>
              </a:spcAft>
              <a:buClr>
                <a:srgbClr val="2D437F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  <a:latin typeface="+mn-lt"/>
                <a:ea typeface="Gadugi"/>
                <a:cs typeface="+mj-cs"/>
              </a:rPr>
              <a:t>Commercialisation d’échelles d’évaluation clinique et de formations à ces outils</a:t>
            </a:r>
            <a:endParaRPr lang="fr-FR" sz="2000" b="1" dirty="0">
              <a:solidFill>
                <a:srgbClr val="2D437F"/>
              </a:solidFill>
              <a:latin typeface="+mn-lt"/>
              <a:ea typeface="Gadugi"/>
              <a:cs typeface="Calibri"/>
            </a:endParaRPr>
          </a:p>
          <a:p>
            <a:pPr marL="626745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D437F"/>
                </a:solidFill>
                <a:latin typeface="+mj-lt"/>
              </a:rPr>
              <a:t>EPSA: 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Echelle des particularités </a:t>
            </a:r>
            <a:r>
              <a:rPr lang="fr-FR" sz="1600" dirty="0" err="1">
                <a:solidFill>
                  <a:srgbClr val="6AACDE"/>
                </a:solidFill>
                <a:latin typeface="+mj-lt"/>
              </a:rPr>
              <a:t>sensori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-psychomotrices aux éditions PUF</a:t>
            </a:r>
          </a:p>
          <a:p>
            <a:pPr marL="626745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D437F"/>
                </a:solidFill>
                <a:latin typeface="+mj-lt"/>
              </a:rPr>
              <a:t>ECA2 et ECA2 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: échelle d’Evaluation des Comportements Autistiques avec une version parents (en cours de commercialisation)</a:t>
            </a:r>
          </a:p>
          <a:p>
            <a:endParaRPr lang="fr-FR" sz="16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rgbClr val="2D437F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  <a:latin typeface="+mn-lt"/>
                <a:ea typeface="Gadugi"/>
                <a:cs typeface="+mj-cs"/>
              </a:rPr>
              <a:t>L’innovation technologique en santé</a:t>
            </a:r>
            <a:r>
              <a:rPr lang="fr-FR" sz="2000" dirty="0">
                <a:solidFill>
                  <a:srgbClr val="2D437F"/>
                </a:solidFill>
                <a:latin typeface="+mn-lt"/>
                <a:ea typeface="Gadugi"/>
                <a:cs typeface="+mj-cs"/>
              </a:rPr>
              <a:t> </a:t>
            </a:r>
            <a:endParaRPr lang="fr-FR" sz="1600" dirty="0">
              <a:solidFill>
                <a:srgbClr val="2D437F"/>
              </a:solidFill>
              <a:latin typeface="+mn-lt"/>
              <a:ea typeface="Gadugi" panose="020B0502040204020203" pitchFamily="34" charset="0"/>
            </a:endParaRPr>
          </a:p>
          <a:p>
            <a:pPr marL="628650" lvl="1" indent="-285750">
              <a:spcAft>
                <a:spcPts val="600"/>
              </a:spcAft>
              <a:buClr>
                <a:srgbClr val="2D437F"/>
              </a:buClr>
              <a:buFont typeface="Arial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« Le cube », </a:t>
            </a:r>
            <a:r>
              <a:rPr lang="fr-FR" sz="1600" dirty="0">
                <a:solidFill>
                  <a:srgbClr val="002060"/>
                </a:solidFill>
                <a:latin typeface="+mj-lt"/>
              </a:rPr>
              <a:t>dispositif de réalité virtuelle immersive : </a:t>
            </a:r>
          </a:p>
          <a:p>
            <a:pPr marL="626745" indent="-285750">
              <a:spcAft>
                <a:spcPts val="1200"/>
              </a:spcAft>
              <a:tabLst>
                <a:tab pos="3054350" algn="l"/>
              </a:tabLst>
            </a:pPr>
            <a:r>
              <a:rPr lang="fr-FR" sz="1600" dirty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PHRIP,  Collaboration </a:t>
            </a:r>
            <a:r>
              <a:rPr lang="fr-FR" sz="1600" dirty="0" err="1">
                <a:solidFill>
                  <a:srgbClr val="6AACDE"/>
                </a:solidFill>
                <a:latin typeface="+mj-lt"/>
              </a:rPr>
              <a:t>Imagin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 VR </a:t>
            </a:r>
          </a:p>
          <a:p>
            <a:pPr marL="626745" indent="-285750">
              <a:buFont typeface="Arial" panose="020B0604020202020204" pitchFamily="34" charset="0"/>
              <a:buChar char="•"/>
              <a:tabLst>
                <a:tab pos="3054350" algn="l"/>
              </a:tabLst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Fauteuil </a:t>
            </a:r>
            <a:r>
              <a:rPr lang="fr-FR" sz="1600" b="1" dirty="0" err="1">
                <a:solidFill>
                  <a:srgbClr val="002060"/>
                </a:solidFill>
                <a:latin typeface="+mj-lt"/>
              </a:rPr>
              <a:t>oTo</a:t>
            </a:r>
            <a:r>
              <a:rPr lang="fr-FR" sz="1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+mj-lt"/>
              </a:rPr>
              <a:t>(Design centré utilisateur)</a:t>
            </a:r>
          </a:p>
          <a:p>
            <a:pPr marL="628650">
              <a:spcAft>
                <a:spcPts val="1200"/>
              </a:spcAft>
              <a:tabLst>
                <a:tab pos="3054350" algn="l"/>
              </a:tabLst>
            </a:pPr>
            <a:r>
              <a:rPr lang="fr-FR" sz="1600" dirty="0">
                <a:solidFill>
                  <a:srgbClr val="6AACDE"/>
                </a:solidFill>
                <a:latin typeface="+mj-lt"/>
              </a:rPr>
              <a:t>F</a:t>
            </a:r>
            <a:r>
              <a:rPr lang="fr-FR" sz="1600" dirty="0">
                <a:solidFill>
                  <a:srgbClr val="6AACDE"/>
                </a:solidFill>
                <a:latin typeface="Calibri"/>
              </a:rPr>
              <a:t>inancement J. Bost 188 k€, 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recherche participative avec </a:t>
            </a:r>
            <a:r>
              <a:rPr lang="fr-FR" sz="1600" dirty="0" err="1">
                <a:solidFill>
                  <a:srgbClr val="6AACDE"/>
                </a:solidFill>
                <a:latin typeface="+mj-lt"/>
              </a:rPr>
              <a:t>Usetechlab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 M2R)</a:t>
            </a:r>
          </a:p>
          <a:p>
            <a:pPr marL="626745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054350" algn="l"/>
              </a:tabLst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Projet </a:t>
            </a:r>
            <a:r>
              <a:rPr lang="fr-FR" sz="1600" b="1" dirty="0" err="1">
                <a:solidFill>
                  <a:srgbClr val="002060"/>
                </a:solidFill>
                <a:latin typeface="+mj-lt"/>
              </a:rPr>
              <a:t>Newspeech</a:t>
            </a:r>
            <a:r>
              <a:rPr lang="fr-FR" sz="16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accompagné par C-valo (étude de marché, recherche de partenaires industriels)</a:t>
            </a:r>
          </a:p>
          <a:p>
            <a:pPr marL="626745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054350" algn="l"/>
              </a:tabLst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Application </a:t>
            </a:r>
            <a:r>
              <a:rPr lang="fr-FR" sz="1600" b="1" dirty="0" err="1">
                <a:solidFill>
                  <a:srgbClr val="2D437F"/>
                </a:solidFill>
                <a:latin typeface="+mj-lt"/>
              </a:rPr>
              <a:t>Dynamilis</a:t>
            </a:r>
            <a:r>
              <a:rPr lang="fr-FR" sz="1600" b="1" dirty="0">
                <a:solidFill>
                  <a:srgbClr val="6AACDE"/>
                </a:solidFill>
                <a:latin typeface="+mj-lt"/>
              </a:rPr>
              <a:t> </a:t>
            </a:r>
            <a:r>
              <a:rPr lang="fr-FR" sz="1600" dirty="0">
                <a:solidFill>
                  <a:srgbClr val="6AACDE"/>
                </a:solidFill>
                <a:latin typeface="+mj-lt"/>
              </a:rPr>
              <a:t>(prix Marey pour l'innovation, prix SFPEADA, nominé talents e-santé, présentation académie de médecine)</a:t>
            </a:r>
          </a:p>
          <a:p>
            <a:pPr marL="626745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054350" algn="l"/>
              </a:tabLst>
            </a:pPr>
            <a:endParaRPr lang="fr-FR" sz="1600" dirty="0">
              <a:solidFill>
                <a:srgbClr val="002060"/>
              </a:solidFill>
              <a:latin typeface="+mj-lt"/>
            </a:endParaRPr>
          </a:p>
          <a:p>
            <a:pPr marL="895350" indent="-285750">
              <a:buFont typeface="Arial" panose="020B0604020202020204" pitchFamily="34" charset="0"/>
              <a:buChar char="•"/>
              <a:tabLst>
                <a:tab pos="3054350" algn="l"/>
              </a:tabLst>
            </a:pPr>
            <a:endParaRPr lang="fr-FR" sz="16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7664C74-6B92-44EE-94DE-743E3D1DE8EA}"/>
              </a:ext>
            </a:extLst>
          </p:cNvPr>
          <p:cNvGrpSpPr/>
          <p:nvPr/>
        </p:nvGrpSpPr>
        <p:grpSpPr>
          <a:xfrm>
            <a:off x="7386604" y="1080853"/>
            <a:ext cx="4321635" cy="1185615"/>
            <a:chOff x="7574288" y="835403"/>
            <a:chExt cx="4321635" cy="1185615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80EE8E6-DB58-4BBB-8EC1-CF618D0EEF41}"/>
                </a:ext>
              </a:extLst>
            </p:cNvPr>
            <p:cNvGrpSpPr/>
            <p:nvPr/>
          </p:nvGrpSpPr>
          <p:grpSpPr>
            <a:xfrm>
              <a:off x="7574288" y="835403"/>
              <a:ext cx="4321635" cy="1185615"/>
              <a:chOff x="7574288" y="835403"/>
              <a:chExt cx="4321635" cy="1185615"/>
            </a:xfrm>
          </p:grpSpPr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73FC2654-77BC-4551-A6FB-060CC9B4A6FC}"/>
                  </a:ext>
                </a:extLst>
              </p:cNvPr>
              <p:cNvSpPr/>
              <p:nvPr/>
            </p:nvSpPr>
            <p:spPr>
              <a:xfrm>
                <a:off x="7574288" y="835403"/>
                <a:ext cx="4321635" cy="1185615"/>
              </a:xfrm>
              <a:prstGeom prst="roundRect">
                <a:avLst/>
              </a:prstGeom>
              <a:solidFill>
                <a:srgbClr val="2E859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DB01C7DB-B0B2-4009-8788-1597A4F8E5CE}"/>
                  </a:ext>
                </a:extLst>
              </p:cNvPr>
              <p:cNvGrpSpPr/>
              <p:nvPr/>
            </p:nvGrpSpPr>
            <p:grpSpPr>
              <a:xfrm>
                <a:off x="7721032" y="935519"/>
                <a:ext cx="4004654" cy="1077149"/>
                <a:chOff x="7721032" y="935519"/>
                <a:chExt cx="4004654" cy="1077149"/>
              </a:xfrm>
            </p:grpSpPr>
            <p:pic>
              <p:nvPicPr>
                <p:cNvPr id="14" name="Picture 18" descr="La ted">
                  <a:extLst>
                    <a:ext uri="{FF2B5EF4-FFF2-40B4-BE49-F238E27FC236}">
                      <a16:creationId xmlns:a16="http://schemas.microsoft.com/office/drawing/2014/main" id="{5568996D-3415-43A8-B79B-0BC16FE988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1032" y="935519"/>
                  <a:ext cx="2256429" cy="818866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A38B8A97-E4D9-4396-ACD3-29359AC080F3}"/>
                    </a:ext>
                  </a:extLst>
                </p:cNvPr>
                <p:cNvGrpSpPr/>
                <p:nvPr/>
              </p:nvGrpSpPr>
              <p:grpSpPr>
                <a:xfrm>
                  <a:off x="7940590" y="982796"/>
                  <a:ext cx="3785096" cy="1029872"/>
                  <a:chOff x="7940590" y="982796"/>
                  <a:chExt cx="3785096" cy="1029872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59430CED-E3AB-44D1-8BD4-278020F16886}"/>
                      </a:ext>
                    </a:extLst>
                  </p:cNvPr>
                  <p:cNvSpPr/>
                  <p:nvPr/>
                </p:nvSpPr>
                <p:spPr>
                  <a:xfrm>
                    <a:off x="7940590" y="1764267"/>
                    <a:ext cx="3785096" cy="2484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fr-FR" sz="1200" dirty="0">
                        <a:solidFill>
                          <a:schemeClr val="bg1"/>
                        </a:solidFill>
                      </a:rPr>
                      <a:t>Echelles d’évaluations cliniques validées</a:t>
                    </a:r>
                  </a:p>
                </p:txBody>
              </p:sp>
              <p:pic>
                <p:nvPicPr>
                  <p:cNvPr id="23" name="Picture 2" descr="EPSA – coffret – Presses universitaires François-Rabelais">
                    <a:extLst>
                      <a:ext uri="{FF2B5EF4-FFF2-40B4-BE49-F238E27FC236}">
                        <a16:creationId xmlns:a16="http://schemas.microsoft.com/office/drawing/2014/main" id="{0955C4CF-2EC3-4725-8AFA-CE626340EA7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40" t="11572" r="7186" b="19869"/>
                  <a:stretch/>
                </p:blipFill>
                <p:spPr bwMode="auto">
                  <a:xfrm>
                    <a:off x="10145565" y="982796"/>
                    <a:ext cx="616440" cy="750576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</p:grpSp>
          </p:grpSp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7432189-27D4-40FF-A55B-1A305D8AD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4377"/>
            <a:stretch/>
          </p:blipFill>
          <p:spPr>
            <a:xfrm>
              <a:off x="10877293" y="982035"/>
              <a:ext cx="911125" cy="7505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9E2DF68D-995A-4068-9AD8-365209101088}"/>
              </a:ext>
            </a:extLst>
          </p:cNvPr>
          <p:cNvGrpSpPr/>
          <p:nvPr/>
        </p:nvGrpSpPr>
        <p:grpSpPr>
          <a:xfrm>
            <a:off x="10269161" y="2748823"/>
            <a:ext cx="1694667" cy="1593689"/>
            <a:chOff x="8059769" y="5002042"/>
            <a:chExt cx="1694667" cy="1593689"/>
          </a:xfrm>
        </p:grpSpPr>
        <p:pic>
          <p:nvPicPr>
            <p:cNvPr id="16" name="Picture 4" descr="http://61hkv.img.ah.d.sendibm4.com/im/3494227/f58a9f381abe8370a4bf21b7e5ede9f4d18c814d12c8f5ebb1e03bd7994eca57.jpg?e=LwJjdiABvTEKGI3jhGQz6myT9qfpwwIqwgEbImcqZXfRY5IMJlLcnQwJcxTNujxNVcK7jYN1XCywCtF30dAsoCRNsc_Vf9Arew88I5O-VDLSITwwlNUhD9_aZX9Av0vHUxI69m4SInP4km1FAFqnDQySrb9Gnbh6jNLZPW51ui8bZmVRid7jcoHGqnAdBWpNhlpOr6j4YdBOZAWiudJZvpPkMikUGyhxdXI9SQA">
              <a:extLst>
                <a:ext uri="{FF2B5EF4-FFF2-40B4-BE49-F238E27FC236}">
                  <a16:creationId xmlns:a16="http://schemas.microsoft.com/office/drawing/2014/main" id="{709B6CC0-1896-4712-911B-49771198A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9769" y="5002042"/>
              <a:ext cx="1694667" cy="159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23010F1-4AD1-4622-9E49-81DEE4F2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5931" y="5066837"/>
              <a:ext cx="410152" cy="500706"/>
            </a:xfrm>
            <a:prstGeom prst="rect">
              <a:avLst/>
            </a:prstGeom>
          </p:spPr>
        </p:pic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A6E4D4A4-D0C0-4F51-94A3-10C7EF80A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6" r="25961"/>
          <a:stretch/>
        </p:blipFill>
        <p:spPr bwMode="auto">
          <a:xfrm>
            <a:off x="7386604" y="2786813"/>
            <a:ext cx="1952981" cy="14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E43CAC16-F7E9-4A1B-8363-5CF4D4438B6C}"/>
              </a:ext>
            </a:extLst>
          </p:cNvPr>
          <p:cNvGrpSpPr/>
          <p:nvPr/>
        </p:nvGrpSpPr>
        <p:grpSpPr>
          <a:xfrm>
            <a:off x="9489043" y="3032149"/>
            <a:ext cx="789707" cy="1290157"/>
            <a:chOff x="9496249" y="3337166"/>
            <a:chExt cx="789707" cy="1290157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56504848-957A-443F-956B-1EE87A5E5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96249" y="3337166"/>
              <a:ext cx="777294" cy="499689"/>
            </a:xfrm>
            <a:prstGeom prst="rect">
              <a:avLst/>
            </a:prstGeom>
          </p:spPr>
        </p:pic>
        <p:pic>
          <p:nvPicPr>
            <p:cNvPr id="8194" name="Picture 2" descr="https://exac-t.univ-tours.fr/medias/photo/logo-fijbr-web_1668003995238-png?ID_FICHE=460679">
              <a:extLst>
                <a:ext uri="{FF2B5EF4-FFF2-40B4-BE49-F238E27FC236}">
                  <a16:creationId xmlns:a16="http://schemas.microsoft.com/office/drawing/2014/main" id="{217F3092-5350-485E-A6F2-8010D9529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662" y="3857678"/>
              <a:ext cx="674462" cy="31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Bienvenue sur le site du CHRU de Tours">
              <a:extLst>
                <a:ext uri="{FF2B5EF4-FFF2-40B4-BE49-F238E27FC236}">
                  <a16:creationId xmlns:a16="http://schemas.microsoft.com/office/drawing/2014/main" id="{B8A3BF41-8BD5-41FF-917B-F42DFE0B8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662" y="4224515"/>
              <a:ext cx="777294" cy="40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1CFC85FB-8962-42DF-A8E5-7BAA51B14E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8195" y="4999229"/>
            <a:ext cx="1572952" cy="111464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406688B-ADDF-4BE6-B1B5-22540FAC34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8750" y="4709966"/>
            <a:ext cx="1582397" cy="29622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8A08C5B-0820-4CA0-AFBA-20B39675D2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43159" y="4709966"/>
            <a:ext cx="2436805" cy="1450041"/>
          </a:xfrm>
          <a:prstGeom prst="rect">
            <a:avLst/>
          </a:prstGeom>
        </p:spPr>
      </p:pic>
      <p:pic>
        <p:nvPicPr>
          <p:cNvPr id="6148" name="Picture 4" descr="Réalité Virtuelle | France | Imagin-VR">
            <a:extLst>
              <a:ext uri="{FF2B5EF4-FFF2-40B4-BE49-F238E27FC236}">
                <a16:creationId xmlns:a16="http://schemas.microsoft.com/office/drawing/2014/main" id="{DFCAABDC-E97F-444C-85A7-480F961F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69" y="3648900"/>
            <a:ext cx="1204782" cy="4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9474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16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4;g1a9432b2518_0_291">
            <a:extLst>
              <a:ext uri="{FF2B5EF4-FFF2-40B4-BE49-F238E27FC236}">
                <a16:creationId xmlns:a16="http://schemas.microsoft.com/office/drawing/2014/main" id="{40CDA9CE-D54F-83BC-1C43-49744A292979}"/>
              </a:ext>
            </a:extLst>
          </p:cNvPr>
          <p:cNvSpPr txBox="1"/>
          <p:nvPr/>
        </p:nvSpPr>
        <p:spPr>
          <a:xfrm>
            <a:off x="212624" y="902563"/>
            <a:ext cx="114741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2D437F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r>
              <a:rPr lang="fr-FR" sz="1600" b="1" dirty="0">
                <a:solidFill>
                  <a:srgbClr val="2D437F"/>
                </a:solidFill>
              </a:rPr>
              <a:t>Rencontres avec des industriels / pépinières pour initier des partenariats éventuels</a:t>
            </a:r>
            <a:r>
              <a:rPr lang="fr-FR" sz="1600" dirty="0">
                <a:solidFill>
                  <a:srgbClr val="2D437F"/>
                </a:solidFill>
              </a:rPr>
              <a:t> </a:t>
            </a:r>
          </a:p>
          <a:p>
            <a:pPr marL="285750" indent="-285750">
              <a:buClr>
                <a:srgbClr val="6AACDE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endParaRPr lang="fr-FR" sz="1600" dirty="0">
              <a:solidFill>
                <a:srgbClr val="2D437F"/>
              </a:solidFill>
            </a:endParaRPr>
          </a:p>
          <a:p>
            <a:pPr marL="285750" indent="-285750">
              <a:buClr>
                <a:srgbClr val="6AACDE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endParaRPr lang="fr-FR" sz="1600" dirty="0">
              <a:solidFill>
                <a:srgbClr val="2D437F"/>
              </a:solidFill>
            </a:endParaRPr>
          </a:p>
          <a:p>
            <a:pPr marL="285750" indent="-285750">
              <a:buClr>
                <a:srgbClr val="6AACDE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endParaRPr lang="fr-FR" sz="1600" dirty="0">
              <a:solidFill>
                <a:srgbClr val="6AACDE"/>
              </a:solidFill>
            </a:endParaRPr>
          </a:p>
          <a:p>
            <a:pPr marL="285750" indent="-285750">
              <a:buClr>
                <a:srgbClr val="6AACDE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endParaRPr lang="fr-FR" sz="1600" dirty="0">
              <a:solidFill>
                <a:srgbClr val="6AACDE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D437F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r>
              <a:rPr lang="fr-FR" sz="1600" b="1" dirty="0">
                <a:solidFill>
                  <a:srgbClr val="2D437F"/>
                </a:solidFill>
              </a:rPr>
              <a:t>Diffusion et communication : </a:t>
            </a:r>
          </a:p>
          <a:p>
            <a:pPr marL="626745" indent="-285750">
              <a:spcAft>
                <a:spcPts val="600"/>
              </a:spcAft>
              <a:buFont typeface="Arial"/>
              <a:buChar char="•"/>
              <a:tabLst>
                <a:tab pos="3054350" algn="l"/>
              </a:tabLst>
            </a:pPr>
            <a:r>
              <a:rPr lang="fr-FR" sz="1600" dirty="0">
                <a:solidFill>
                  <a:srgbClr val="6AACDE"/>
                </a:solidFill>
                <a:latin typeface="+mn-lt"/>
              </a:rPr>
              <a:t>Technologies modernes et numériques, Journées régionales de l’ARAPI, 7 juillet 2022</a:t>
            </a:r>
          </a:p>
          <a:p>
            <a:pPr marL="626745" indent="-285750">
              <a:spcAft>
                <a:spcPts val="600"/>
              </a:spcAft>
              <a:buFont typeface="Arial"/>
              <a:buChar char="•"/>
              <a:tabLst>
                <a:tab pos="3054350" algn="l"/>
              </a:tabLst>
            </a:pPr>
            <a:r>
              <a:rPr lang="fr-FR" sz="1600" dirty="0">
                <a:solidFill>
                  <a:srgbClr val="6AACDE"/>
                </a:solidFill>
                <a:latin typeface="+mn-lt"/>
              </a:rPr>
              <a:t>Congrès international INSAR à Stockholm, 8 mai 2023</a:t>
            </a:r>
          </a:p>
          <a:p>
            <a:pPr marL="626745" indent="-285750">
              <a:spcAft>
                <a:spcPts val="600"/>
              </a:spcAft>
              <a:buFont typeface="Arial"/>
              <a:buChar char="•"/>
              <a:tabLst>
                <a:tab pos="3054350" algn="l"/>
              </a:tabLst>
            </a:pPr>
            <a:r>
              <a:rPr lang="fr-FR" sz="1600" dirty="0">
                <a:solidFill>
                  <a:srgbClr val="6AACDE"/>
                </a:solidFill>
                <a:latin typeface="+mn-lt"/>
              </a:rPr>
              <a:t>Colloque Adapei, St Brieuc, 29-30 mars 2022</a:t>
            </a:r>
          </a:p>
          <a:p>
            <a:pPr marL="626745" indent="-285750">
              <a:spcAft>
                <a:spcPts val="600"/>
              </a:spcAft>
              <a:buFont typeface="Arial"/>
              <a:buChar char="•"/>
              <a:tabLst>
                <a:tab pos="3054350" algn="l"/>
              </a:tabLst>
            </a:pPr>
            <a:r>
              <a:rPr lang="fr-FR" sz="1600" dirty="0">
                <a:solidFill>
                  <a:srgbClr val="6AACDE"/>
                </a:solidFill>
                <a:latin typeface="+mn-lt"/>
              </a:rPr>
              <a:t>3ème colloque de l'AFNA, Toulouse, 30 juin 2022</a:t>
            </a:r>
          </a:p>
          <a:p>
            <a:pPr marL="285750" indent="-285750">
              <a:buClr>
                <a:srgbClr val="6AACDE"/>
              </a:buClr>
              <a:buFont typeface="Arial" panose="020B0604020202020204" pitchFamily="34" charset="0"/>
              <a:buChar char="•"/>
              <a:tabLst>
                <a:tab pos="3054350" algn="l"/>
              </a:tabLst>
            </a:pPr>
            <a:endParaRPr lang="fr-FR" sz="1600" dirty="0">
              <a:solidFill>
                <a:srgbClr val="6AACDE"/>
              </a:solidFill>
            </a:endParaRPr>
          </a:p>
          <a:p>
            <a:pPr marL="285750" indent="-285750">
              <a:buClr>
                <a:srgbClr val="2D437F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r>
              <a:rPr lang="fr-FR" sz="1600" b="1" dirty="0">
                <a:solidFill>
                  <a:srgbClr val="2D437F"/>
                </a:solidFill>
              </a:rPr>
              <a:t>Accompagnement des équipes à la mise en œuvre de ces technologies</a:t>
            </a:r>
          </a:p>
          <a:p>
            <a:pPr marL="285750" indent="-285750">
              <a:buClr>
                <a:srgbClr val="6AACDE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endParaRPr lang="fr-FR" sz="1600" dirty="0">
              <a:solidFill>
                <a:srgbClr val="2D437F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2D437F"/>
              </a:buClr>
              <a:buFont typeface="Wingdings" panose="05000000000000000000" pitchFamily="2" charset="2"/>
              <a:buChar char="Ø"/>
              <a:tabLst>
                <a:tab pos="3054350" algn="l"/>
              </a:tabLst>
            </a:pPr>
            <a:r>
              <a:rPr lang="fr-FR" sz="1600" b="1" dirty="0">
                <a:solidFill>
                  <a:srgbClr val="2D437F"/>
                </a:solidFill>
              </a:rPr>
              <a:t>Démarches de valorisation</a:t>
            </a:r>
          </a:p>
          <a:p>
            <a:pPr marL="538163" indent="-274638">
              <a:buClr>
                <a:srgbClr val="2D437F"/>
              </a:buClr>
              <a:buFont typeface="Arial" panose="020B0604020202020204" pitchFamily="34" charset="0"/>
              <a:buChar char="•"/>
              <a:tabLst>
                <a:tab pos="3054350" algn="l"/>
              </a:tabLst>
            </a:pPr>
            <a:r>
              <a:rPr lang="fr-FR" sz="1600" dirty="0">
                <a:solidFill>
                  <a:srgbClr val="6AACDE"/>
                </a:solidFill>
                <a:latin typeface="+mn-lt"/>
              </a:rPr>
              <a:t>Présentation au Secrétariat général pour l'investissement (SGPI) (nov. 2022) </a:t>
            </a:r>
          </a:p>
          <a:p>
            <a:pPr marL="561975" indent="-285750">
              <a:buClr>
                <a:srgbClr val="2D437F"/>
              </a:buClr>
              <a:buFont typeface="Arial" panose="020B0604020202020204" pitchFamily="34" charset="0"/>
              <a:buChar char="•"/>
              <a:tabLst>
                <a:tab pos="3054350" algn="l"/>
              </a:tabLst>
            </a:pPr>
            <a:r>
              <a:rPr lang="fr-FR" sz="1600" dirty="0">
                <a:solidFill>
                  <a:srgbClr val="6AACDE"/>
                </a:solidFill>
                <a:latin typeface="+mn-lt"/>
              </a:rPr>
              <a:t>Réunion prochaine avec l’Agence de l’Innovation en Santé (juillet 2023)</a:t>
            </a:r>
          </a:p>
          <a:p>
            <a:pPr marL="561975" indent="-285750">
              <a:buClr>
                <a:srgbClr val="2D437F"/>
              </a:buClr>
              <a:buFont typeface="Arial" panose="020B0604020202020204" pitchFamily="34" charset="0"/>
              <a:buChar char="•"/>
              <a:tabLst>
                <a:tab pos="3054350" algn="l"/>
              </a:tabLst>
            </a:pPr>
            <a:r>
              <a:rPr lang="fr-FR" sz="1600" dirty="0">
                <a:solidFill>
                  <a:srgbClr val="6AACDE"/>
                </a:solidFill>
                <a:latin typeface="+mn-lt"/>
              </a:rPr>
              <a:t>Lien avec les dispositifs de valorisation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BECE87-6B60-4107-92A5-DE3C1426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72636"/>
            <a:ext cx="10529047" cy="563852"/>
          </a:xfrm>
        </p:spPr>
        <p:txBody>
          <a:bodyPr>
            <a:normAutofit/>
          </a:bodyPr>
          <a:lstStyle/>
          <a:p>
            <a:r>
              <a:rPr lang="fr-FR" sz="2400" dirty="0"/>
              <a:t>Indicateurs Industriels : maillage avec l’écosystème de l’innovation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CA9A41-C969-4023-AC12-1948B2D20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64" b="6629"/>
          <a:stretch/>
        </p:blipFill>
        <p:spPr>
          <a:xfrm>
            <a:off x="7933199" y="5654827"/>
            <a:ext cx="1971702" cy="824592"/>
          </a:xfrm>
          <a:prstGeom prst="rect">
            <a:avLst/>
          </a:prstGeom>
        </p:spPr>
      </p:pic>
      <p:pic>
        <p:nvPicPr>
          <p:cNvPr id="9240" name="Picture 24" descr="CVALO - C-VaLo">
            <a:extLst>
              <a:ext uri="{FF2B5EF4-FFF2-40B4-BE49-F238E27FC236}">
                <a16:creationId xmlns:a16="http://schemas.microsoft.com/office/drawing/2014/main" id="{B9CFDCA3-0B78-4B43-B262-D15F22CA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375" y="5650550"/>
            <a:ext cx="1761692" cy="80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F8527C-4A7F-443F-BAF8-6D4B7C08B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292" y="4171882"/>
            <a:ext cx="3281932" cy="1280014"/>
          </a:xfrm>
          <a:prstGeom prst="rect">
            <a:avLst/>
          </a:prstGeom>
          <a:ln>
            <a:solidFill>
              <a:srgbClr val="2D437F"/>
            </a:solidFill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C71641CB-0864-4840-9915-808469A58EDA}"/>
              </a:ext>
            </a:extLst>
          </p:cNvPr>
          <p:cNvGrpSpPr/>
          <p:nvPr/>
        </p:nvGrpSpPr>
        <p:grpSpPr>
          <a:xfrm>
            <a:off x="483966" y="1289159"/>
            <a:ext cx="11222481" cy="1017416"/>
            <a:chOff x="483966" y="1289159"/>
            <a:chExt cx="11222481" cy="1017416"/>
          </a:xfrm>
        </p:grpSpPr>
        <p:pic>
          <p:nvPicPr>
            <p:cNvPr id="10" name="Picture 4" descr="La capsule de voyage immersive | Virtysens">
              <a:extLst>
                <a:ext uri="{FF2B5EF4-FFF2-40B4-BE49-F238E27FC236}">
                  <a16:creationId xmlns:a16="http://schemas.microsoft.com/office/drawing/2014/main" id="{3CF57C57-D357-4BB6-9E02-A945592D5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721" y="1307318"/>
              <a:ext cx="1381173" cy="99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Viatris Medical (Courbevoie) | Avis, Emails, Dirigeants, Chiffres  d'affaires, Bilans | 443747977">
              <a:extLst>
                <a:ext uri="{FF2B5EF4-FFF2-40B4-BE49-F238E27FC236}">
                  <a16:creationId xmlns:a16="http://schemas.microsoft.com/office/drawing/2014/main" id="{93ABC21F-7634-49E7-983C-0A59BB2F6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458" y="1289159"/>
              <a:ext cx="1245052" cy="97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Réalité Virtuelle | France | Imagin-VR">
              <a:extLst>
                <a:ext uri="{FF2B5EF4-FFF2-40B4-BE49-F238E27FC236}">
                  <a16:creationId xmlns:a16="http://schemas.microsoft.com/office/drawing/2014/main" id="{E2344533-248A-4600-8178-AF844FE05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66" y="1543013"/>
              <a:ext cx="1381173" cy="499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2" name="Picture 16" descr="Atlanpole Biotherapies | entreprises.gouv.fr">
              <a:extLst>
                <a:ext uri="{FF2B5EF4-FFF2-40B4-BE49-F238E27FC236}">
                  <a16:creationId xmlns:a16="http://schemas.microsoft.com/office/drawing/2014/main" id="{E0580210-E7EF-44F7-8B73-892D335A4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377" y="1323269"/>
              <a:ext cx="1183286" cy="848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6" name="Picture 20" descr="Laval Mayenne Technopole | Entreprises Pays de la Loire">
              <a:extLst>
                <a:ext uri="{FF2B5EF4-FFF2-40B4-BE49-F238E27FC236}">
                  <a16:creationId xmlns:a16="http://schemas.microsoft.com/office/drawing/2014/main" id="{532FE6AD-9FB6-4117-A7C2-16B36B405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648" y="1453153"/>
              <a:ext cx="806558" cy="806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7F2EB61-95C2-447F-9AF5-C04455483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25240" y="1342348"/>
              <a:ext cx="1245052" cy="863236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9262D3B-183A-4CCB-94ED-58CC9C1B4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78527" y="1507697"/>
              <a:ext cx="1726374" cy="540003"/>
            </a:xfrm>
            <a:prstGeom prst="rect">
              <a:avLst/>
            </a:prstGeom>
          </p:spPr>
        </p:pic>
        <p:pic>
          <p:nvPicPr>
            <p:cNvPr id="1028" name="Picture 4" descr="MY-SERIOUS-GAME: Contact, Levée De Fonds, Clients">
              <a:extLst>
                <a:ext uri="{FF2B5EF4-FFF2-40B4-BE49-F238E27FC236}">
                  <a16:creationId xmlns:a16="http://schemas.microsoft.com/office/drawing/2014/main" id="{54895B2F-24A2-436D-9686-ECEB8D620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708" y="1404124"/>
              <a:ext cx="735513" cy="73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ite Mame — Wikipédia">
              <a:extLst>
                <a:ext uri="{FF2B5EF4-FFF2-40B4-BE49-F238E27FC236}">
                  <a16:creationId xmlns:a16="http://schemas.microsoft.com/office/drawing/2014/main" id="{3B4E8E5B-D25E-4108-9FE1-584628377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889" y="1333079"/>
              <a:ext cx="806558" cy="806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172425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1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9432b2518_0_2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/>
              <a:t>2</a:t>
            </a:r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6E667F-A240-4FF0-AD39-1D63367D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Point budgétaire : Point d’étape des conventions de financement </a:t>
            </a:r>
          </a:p>
        </p:txBody>
      </p:sp>
      <p:sp>
        <p:nvSpPr>
          <p:cNvPr id="6" name="Google Shape;204;g1a9432b2518_0_291">
            <a:extLst>
              <a:ext uri="{FF2B5EF4-FFF2-40B4-BE49-F238E27FC236}">
                <a16:creationId xmlns:a16="http://schemas.microsoft.com/office/drawing/2014/main" id="{40CDA9CE-D54F-83BC-1C43-49744A292979}"/>
              </a:ext>
            </a:extLst>
          </p:cNvPr>
          <p:cNvSpPr txBox="1"/>
          <p:nvPr/>
        </p:nvSpPr>
        <p:spPr>
          <a:xfrm>
            <a:off x="-258012" y="771718"/>
            <a:ext cx="1220617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95350">
              <a:buClr>
                <a:srgbClr val="002060"/>
              </a:buClr>
              <a:buSzPct val="196000"/>
            </a:pPr>
            <a:endParaRPr lang="fr-FR" sz="1000" dirty="0">
              <a:solidFill>
                <a:srgbClr val="002060"/>
              </a:solidFill>
              <a:latin typeface="+mj-lt"/>
              <a:ea typeface="Trebuchet MS"/>
              <a:cs typeface="Trebuchet MS"/>
            </a:endParaRPr>
          </a:p>
          <a:p>
            <a:pPr marL="806450" indent="-268288" fontAlgn="base">
              <a:spcAft>
                <a:spcPts val="600"/>
              </a:spcAft>
              <a:buClr>
                <a:srgbClr val="2D437F"/>
              </a:buCl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2D437F"/>
                </a:solidFill>
                <a:latin typeface="+mn-lt"/>
              </a:rPr>
              <a:t>Conventions de </a:t>
            </a:r>
            <a:r>
              <a:rPr lang="fr-FR" sz="2000" b="1" dirty="0">
                <a:solidFill>
                  <a:srgbClr val="2D437F"/>
                </a:solidFill>
                <a:latin typeface="+mn-lt"/>
              </a:rPr>
              <a:t>reversement</a:t>
            </a:r>
            <a:r>
              <a:rPr lang="fr-FR" sz="1800" b="1" dirty="0">
                <a:solidFill>
                  <a:srgbClr val="2D437F"/>
                </a:solidFill>
                <a:latin typeface="+mn-lt"/>
              </a:rPr>
              <a:t> entre le CHRU de Tours et les établissement partenaires pour les contributions 2022 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CHRU de Tours </a:t>
            </a:r>
            <a:r>
              <a:rPr lang="fr-FR" sz="18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(à hauteur de 70 000 €)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CHU de Nantes </a:t>
            </a:r>
            <a:r>
              <a:rPr lang="fr-FR" sz="18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(8 000 €)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CHU de Brest </a:t>
            </a:r>
            <a:r>
              <a:rPr lang="fr-FR" sz="18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(8 000 €)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CHU d’Angers </a:t>
            </a:r>
            <a:r>
              <a:rPr lang="fr-FR" sz="18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(8 000 €)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Université de Tours </a:t>
            </a:r>
            <a:r>
              <a:rPr lang="fr-FR" sz="18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(8000 €)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Inserm</a:t>
            </a:r>
            <a:r>
              <a:rPr lang="fr-FR" sz="18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 (20 000 €)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CRNH Ouest </a:t>
            </a:r>
            <a:r>
              <a:rPr lang="fr-FR" sz="18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(3 500 €)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  <a:latin typeface="+mn-lt"/>
              <a:ea typeface="Trebuchet MS"/>
              <a:cs typeface="Trebuchet MS"/>
            </a:endParaRPr>
          </a:p>
          <a:p>
            <a:pPr marL="806450" indent="-268288" fontAlgn="base">
              <a:spcAft>
                <a:spcPts val="600"/>
              </a:spcAft>
              <a:buClr>
                <a:srgbClr val="2D437F"/>
              </a:buCl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2D437F"/>
                </a:solidFill>
                <a:latin typeface="+mn-lt"/>
              </a:rPr>
              <a:t>Conventions de reversement entre le CHRU de Tours et les établissements bénéficiaires des AAP </a:t>
            </a:r>
            <a:r>
              <a:rPr lang="fr-FR" sz="1800" b="1" dirty="0" err="1">
                <a:solidFill>
                  <a:srgbClr val="2D437F"/>
                </a:solidFill>
                <a:latin typeface="+mn-lt"/>
              </a:rPr>
              <a:t>Exac·t</a:t>
            </a:r>
            <a:r>
              <a:rPr lang="fr-FR" sz="1800" b="1" dirty="0">
                <a:solidFill>
                  <a:srgbClr val="2D437F"/>
                </a:solidFill>
                <a:latin typeface="+mn-lt"/>
              </a:rPr>
              <a:t> 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CHU de Nantes </a:t>
            </a:r>
            <a:r>
              <a:rPr lang="fr-FR" sz="20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(projet de recherche - 15 000 €)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Université Rennes II </a:t>
            </a:r>
            <a:r>
              <a:rPr lang="fr-FR" sz="20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(Bourse de Master II - 2 500 €)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Inserm Grand Ouest </a:t>
            </a:r>
            <a:r>
              <a:rPr lang="fr-FR" sz="20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(2 projets de Recherche - 30 000 €)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Inserm grand Ouest </a:t>
            </a:r>
            <a:r>
              <a:rPr lang="fr-FR" sz="20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(4 bourses de Master II – 10 000 €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Association les PEP 18 </a:t>
            </a:r>
            <a:r>
              <a:rPr lang="fr-FR" sz="20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(projet de Recherche -15 000 €)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+mn-lt"/>
                <a:ea typeface="Trebuchet MS"/>
                <a:cs typeface="Trebuchet MS"/>
              </a:rPr>
              <a:t>Association compagnie PIH-POH</a:t>
            </a:r>
            <a:r>
              <a:rPr lang="fr-FR" sz="2000" dirty="0">
                <a:solidFill>
                  <a:srgbClr val="6AACDE"/>
                </a:solidFill>
                <a:latin typeface="+mn-lt"/>
                <a:ea typeface="Trebuchet MS"/>
                <a:cs typeface="Trebuchet MS"/>
              </a:rPr>
              <a:t> (Bourse action de sensibilisation - 500 €)</a:t>
            </a:r>
          </a:p>
          <a:p>
            <a:pPr marL="1347788" lvl="1" indent="-271463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  <a:latin typeface="+mn-lt"/>
              <a:ea typeface="Trebuchet MS"/>
              <a:cs typeface="Trebuchet M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A6F2EB-176E-4601-996D-E515A0A2CA30}"/>
              </a:ext>
            </a:extLst>
          </p:cNvPr>
          <p:cNvSpPr txBox="1"/>
          <p:nvPr/>
        </p:nvSpPr>
        <p:spPr>
          <a:xfrm>
            <a:off x="5110564" y="2815515"/>
            <a:ext cx="540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  <a:r>
              <a:rPr lang="fr-FR" sz="1800" dirty="0">
                <a:solidFill>
                  <a:srgbClr val="002060"/>
                </a:solidFill>
                <a:cs typeface="Arial"/>
                <a:sym typeface="Arial"/>
              </a:rPr>
              <a:t>Conventions 2023 à établir en septembre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4CD2386-8AAB-4528-8629-4FC26718E09B}"/>
              </a:ext>
            </a:extLst>
          </p:cNvPr>
          <p:cNvCxnSpPr/>
          <p:nvPr/>
        </p:nvCxnSpPr>
        <p:spPr>
          <a:xfrm>
            <a:off x="5625724" y="3090181"/>
            <a:ext cx="360040" cy="0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3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88B8E-9807-4113-B771-E9CE2336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Point budgétaire : les dépenses engagées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CCF9DD-7C82-4DA7-BA30-5F55948A5F28}"/>
              </a:ext>
            </a:extLst>
          </p:cNvPr>
          <p:cNvSpPr txBox="1"/>
          <p:nvPr/>
        </p:nvSpPr>
        <p:spPr>
          <a:xfrm>
            <a:off x="0" y="11120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D437F"/>
                </a:solidFill>
              </a:rPr>
              <a:t>Dépenses 2022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FB2EAC-8514-4AC0-99E9-8BDEE25A2143}"/>
              </a:ext>
            </a:extLst>
          </p:cNvPr>
          <p:cNvSpPr txBox="1"/>
          <p:nvPr/>
        </p:nvSpPr>
        <p:spPr>
          <a:xfrm>
            <a:off x="4445822" y="109815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D437F"/>
                </a:solidFill>
              </a:rPr>
              <a:t>Dépenses 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4399B-E336-4B3C-B1F0-AEA15AC780D8}"/>
              </a:ext>
            </a:extLst>
          </p:cNvPr>
          <p:cNvSpPr/>
          <p:nvPr/>
        </p:nvSpPr>
        <p:spPr>
          <a:xfrm>
            <a:off x="8817179" y="2444909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dirty="0">
                <a:solidFill>
                  <a:srgbClr val="2D43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Utilisation des crédits du </a:t>
            </a:r>
            <a:r>
              <a:rPr lang="fr-FR" sz="1400" b="1" dirty="0">
                <a:solidFill>
                  <a:srgbClr val="2D43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 d’Excellence Exac.t</a:t>
            </a:r>
            <a:r>
              <a:rPr lang="fr-FR" sz="1400" dirty="0">
                <a:solidFill>
                  <a:srgbClr val="2D43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(budget de la délégation interministérielle Autisme et TND) pour compléter le financement des actions 2023.</a:t>
            </a:r>
            <a:endParaRPr lang="fr-FR" sz="1400" dirty="0">
              <a:solidFill>
                <a:srgbClr val="2D437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2F128A-A796-4CC0-95F8-2915F4E6D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" y="1573685"/>
            <a:ext cx="8703386" cy="360872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3648D01-5427-4033-A67B-64E0F5137DA7}"/>
              </a:ext>
            </a:extLst>
          </p:cNvPr>
          <p:cNvSpPr txBox="1"/>
          <p:nvPr/>
        </p:nvSpPr>
        <p:spPr>
          <a:xfrm>
            <a:off x="8817179" y="382990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2D437F"/>
                </a:solidFill>
              </a:rPr>
              <a:t>Crédits Centre d’Excellence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B9F2538-AA9B-4AB2-BDA2-89509E2B8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179" y="4338926"/>
            <a:ext cx="33051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6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190C6F-4573-43F6-8C18-78D155554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36" y="5853851"/>
            <a:ext cx="1298664" cy="796515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6F9693C-D4E9-4E00-B619-85B4517DE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5930169"/>
            <a:ext cx="1521616" cy="675657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190B74-165D-45C4-8D75-4DA2BDF97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47" y="5974709"/>
            <a:ext cx="1517331" cy="465723"/>
          </a:xfrm>
          <a:prstGeom prst="rect">
            <a:avLst/>
          </a:prstGeom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CC7D92D-8533-4AF9-A346-D625A9F4CF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18" y="5898388"/>
            <a:ext cx="1741891" cy="7074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79161A-1F1D-4FE3-BDFC-A426CB4C42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20" y="419156"/>
            <a:ext cx="8061631" cy="51486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1B9A427-CA3C-4822-BF5A-0FA3F7B43E2E}"/>
              </a:ext>
            </a:extLst>
          </p:cNvPr>
          <p:cNvSpPr txBox="1"/>
          <p:nvPr/>
        </p:nvSpPr>
        <p:spPr>
          <a:xfrm>
            <a:off x="9545734" y="419156"/>
            <a:ext cx="2219546" cy="807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fr-FR" b="1" dirty="0">
                <a:solidFill>
                  <a:schemeClr val="bg1"/>
                </a:solidFill>
              </a:rPr>
              <a:t>Merci à tous nos partenaires !</a:t>
            </a:r>
            <a:endParaRPr lang="fr-FR" b="1" dirty="0">
              <a:solidFill>
                <a:schemeClr val="bg1"/>
              </a:solidFill>
              <a:sym typeface="Calibri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838AB0-08B5-4372-A5CC-BCA9669549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62" y="2480867"/>
            <a:ext cx="1877163" cy="453109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BD0962D0-3706-449E-9FB5-3FA17DD3727A}"/>
              </a:ext>
            </a:extLst>
          </p:cNvPr>
          <p:cNvGrpSpPr/>
          <p:nvPr/>
        </p:nvGrpSpPr>
        <p:grpSpPr>
          <a:xfrm>
            <a:off x="10541552" y="3326834"/>
            <a:ext cx="1158773" cy="730593"/>
            <a:chOff x="9596549" y="3500073"/>
            <a:chExt cx="1158773" cy="730593"/>
          </a:xfrm>
        </p:grpSpPr>
        <p:pic>
          <p:nvPicPr>
            <p:cNvPr id="8" name="Image 7">
              <a:hlinkClick r:id="rId9"/>
              <a:extLst>
                <a:ext uri="{FF2B5EF4-FFF2-40B4-BE49-F238E27FC236}">
                  <a16:creationId xmlns:a16="http://schemas.microsoft.com/office/drawing/2014/main" id="{50AB5BC6-98AD-431F-8CE7-186BDB8B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911" y="3509579"/>
              <a:ext cx="159320" cy="152075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37D82BF-28EC-491F-A851-4A66AAB9AB9A}"/>
                </a:ext>
              </a:extLst>
            </p:cNvPr>
            <p:cNvGrpSpPr/>
            <p:nvPr/>
          </p:nvGrpSpPr>
          <p:grpSpPr>
            <a:xfrm>
              <a:off x="9596549" y="3500073"/>
              <a:ext cx="1158773" cy="730593"/>
              <a:chOff x="9596549" y="3500073"/>
              <a:chExt cx="1158773" cy="730593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B264A3DE-5042-4E00-8129-536F6F92CAD7}"/>
                  </a:ext>
                </a:extLst>
              </p:cNvPr>
              <p:cNvGrpSpPr/>
              <p:nvPr/>
            </p:nvGrpSpPr>
            <p:grpSpPr>
              <a:xfrm>
                <a:off x="9596549" y="3500073"/>
                <a:ext cx="1158773" cy="730593"/>
                <a:chOff x="9596549" y="3500073"/>
                <a:chExt cx="1158773" cy="730593"/>
              </a:xfrm>
            </p:grpSpPr>
            <p:pic>
              <p:nvPicPr>
                <p:cNvPr id="9" name="Image 8">
                  <a:hlinkClick r:id="rId11"/>
                  <a:extLst>
                    <a:ext uri="{FF2B5EF4-FFF2-40B4-BE49-F238E27FC236}">
                      <a16:creationId xmlns:a16="http://schemas.microsoft.com/office/drawing/2014/main" id="{F81EF667-0F0A-47F4-80AB-72ABE1D838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91163" y="4034902"/>
                  <a:ext cx="164159" cy="170108"/>
                </a:xfrm>
                <a:prstGeom prst="rect">
                  <a:avLst/>
                </a:prstGeom>
              </p:spPr>
            </p:pic>
            <p:sp>
              <p:nvSpPr>
                <p:cNvPr id="10" name="ZoneTexte 9">
                  <a:hlinkClick r:id="rId9"/>
                  <a:extLst>
                    <a:ext uri="{FF2B5EF4-FFF2-40B4-BE49-F238E27FC236}">
                      <a16:creationId xmlns:a16="http://schemas.microsoft.com/office/drawing/2014/main" id="{E6E4AD3B-C8D1-4F56-BDA8-998275811487}"/>
                    </a:ext>
                  </a:extLst>
                </p:cNvPr>
                <p:cNvSpPr txBox="1"/>
                <p:nvPr/>
              </p:nvSpPr>
              <p:spPr>
                <a:xfrm>
                  <a:off x="9931412" y="3500073"/>
                  <a:ext cx="618222" cy="1731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25717" tIns="25717" rIns="25717" bIns="25717" numCol="1" spcCol="38100" rtlCol="0" anchor="t">
                  <a:spAutoFit/>
                </a:bodyPr>
                <a:lstStyle/>
                <a:p>
                  <a:pPr algn="r" defTabSz="514350" hangingPunct="0"/>
                  <a:r>
                    <a:rPr lang="fr-FR" sz="788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Exac·t</a:t>
                  </a:r>
                  <a:endParaRPr lang="fr-FR" sz="788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1" name="ZoneTexte 10">
                  <a:hlinkClick r:id="rId13"/>
                  <a:extLst>
                    <a:ext uri="{FF2B5EF4-FFF2-40B4-BE49-F238E27FC236}">
                      <a16:creationId xmlns:a16="http://schemas.microsoft.com/office/drawing/2014/main" id="{5E1F4653-8815-44A6-9C7B-AFE14FA6555F}"/>
                    </a:ext>
                  </a:extLst>
                </p:cNvPr>
                <p:cNvSpPr txBox="1"/>
                <p:nvPr/>
              </p:nvSpPr>
              <p:spPr>
                <a:xfrm>
                  <a:off x="9623339" y="3772875"/>
                  <a:ext cx="926296" cy="1731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25717" tIns="25717" rIns="25717" bIns="25717" numCol="1" spcCol="38100" rtlCol="0" anchor="t">
                  <a:spAutoFit/>
                </a:bodyPr>
                <a:lstStyle/>
                <a:p>
                  <a:pPr algn="r" defTabSz="514350" hangingPunct="0"/>
                  <a:r>
                    <a:rPr lang="fr-FR" sz="788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@ExAC_Tours</a:t>
                  </a:r>
                </a:p>
              </p:txBody>
            </p:sp>
            <p:sp>
              <p:nvSpPr>
                <p:cNvPr id="12" name="ZoneTexte 11">
                  <a:hlinkClick r:id="rId11"/>
                  <a:extLst>
                    <a:ext uri="{FF2B5EF4-FFF2-40B4-BE49-F238E27FC236}">
                      <a16:creationId xmlns:a16="http://schemas.microsoft.com/office/drawing/2014/main" id="{E4C78B50-D03B-40B4-997E-F409599BBC91}"/>
                    </a:ext>
                  </a:extLst>
                </p:cNvPr>
                <p:cNvSpPr txBox="1"/>
                <p:nvPr/>
              </p:nvSpPr>
              <p:spPr>
                <a:xfrm>
                  <a:off x="9596549" y="4057478"/>
                  <a:ext cx="953086" cy="1731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25717" tIns="25717" rIns="25717" bIns="25717" numCol="1" spcCol="38100" rtlCol="0" anchor="t">
                  <a:spAutoFit/>
                </a:bodyPr>
                <a:lstStyle/>
                <a:p>
                  <a:pPr algn="r" defTabSz="514350" hangingPunct="0"/>
                  <a:r>
                    <a:rPr lang="fr-FR" sz="788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www.exac-t.net</a:t>
                  </a:r>
                </a:p>
              </p:txBody>
            </p:sp>
          </p:grpSp>
          <p:pic>
            <p:nvPicPr>
              <p:cNvPr id="14" name="Image 13">
                <a:hlinkClick r:id="rId13"/>
                <a:extLst>
                  <a:ext uri="{FF2B5EF4-FFF2-40B4-BE49-F238E27FC236}">
                    <a16:creationId xmlns:a16="http://schemas.microsoft.com/office/drawing/2014/main" id="{EDAD7A7D-7FBA-435D-B3EB-0E2F1F59D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1491" y="3772875"/>
                <a:ext cx="164159" cy="163616"/>
              </a:xfrm>
              <a:prstGeom prst="rect">
                <a:avLst/>
              </a:prstGeom>
            </p:spPr>
          </p:pic>
        </p:grpSp>
      </p:grpSp>
      <p:pic>
        <p:nvPicPr>
          <p:cNvPr id="8196" name="Picture 4" descr="GCS HUGO Hopitaux Universitaires du Grand Ouest">
            <a:extLst>
              <a:ext uri="{FF2B5EF4-FFF2-40B4-BE49-F238E27FC236}">
                <a16:creationId xmlns:a16="http://schemas.microsoft.com/office/drawing/2014/main" id="{DD907E4A-F5AB-4B87-B837-E8C00269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67" y="419156"/>
            <a:ext cx="1669910" cy="6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341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E06C97-463A-47B7-82C1-591A5989E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41" y="411542"/>
            <a:ext cx="2752484" cy="1548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DD40C2-C2B0-4F50-90FC-5B365596B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5" y="1692021"/>
            <a:ext cx="5123456" cy="3096664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1A589F5-C780-4182-9E08-7512A70B5EF0}"/>
              </a:ext>
            </a:extLst>
          </p:cNvPr>
          <p:cNvGrpSpPr/>
          <p:nvPr/>
        </p:nvGrpSpPr>
        <p:grpSpPr>
          <a:xfrm>
            <a:off x="7175500" y="3098824"/>
            <a:ext cx="3447676" cy="1846655"/>
            <a:chOff x="6264170" y="474799"/>
            <a:chExt cx="3481934" cy="1846655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443BE1F3-466C-4151-8129-8E51CCFD37A6}"/>
                </a:ext>
              </a:extLst>
            </p:cNvPr>
            <p:cNvSpPr/>
            <p:nvPr/>
          </p:nvSpPr>
          <p:spPr>
            <a:xfrm>
              <a:off x="6264170" y="474799"/>
              <a:ext cx="3465308" cy="1625885"/>
            </a:xfrm>
            <a:prstGeom prst="roundRect">
              <a:avLst/>
            </a:prstGeom>
            <a:solidFill>
              <a:srgbClr val="B4D7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B4D7ED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0161DC0-8A8B-4ED1-8857-36D91DF319CC}"/>
                </a:ext>
              </a:extLst>
            </p:cNvPr>
            <p:cNvSpPr txBox="1"/>
            <p:nvPr/>
          </p:nvSpPr>
          <p:spPr>
            <a:xfrm>
              <a:off x="6454604" y="474799"/>
              <a:ext cx="3291500" cy="1846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700" dirty="0">
                  <a:solidFill>
                    <a:srgbClr val="053963"/>
                  </a:solidFill>
                  <a:latin typeface="+mj-lt"/>
                </a:rPr>
                <a:t>3 centres de référence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700" dirty="0">
                  <a:solidFill>
                    <a:srgbClr val="053963"/>
                  </a:solidFill>
                  <a:latin typeface="+mj-lt"/>
                </a:rPr>
                <a:t>1 centre de compétence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700" dirty="0">
                  <a:solidFill>
                    <a:srgbClr val="053963"/>
                  </a:solidFill>
                  <a:latin typeface="+mj-lt"/>
                </a:rPr>
                <a:t>2 réseaux départementaux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700" dirty="0">
                  <a:solidFill>
                    <a:srgbClr val="053963"/>
                  </a:solidFill>
                  <a:latin typeface="+mj-lt"/>
                </a:rPr>
                <a:t>2 réseaux régionaux de santé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700" dirty="0">
                  <a:solidFill>
                    <a:srgbClr val="053963"/>
                  </a:solidFill>
                  <a:latin typeface="+mj-lt"/>
                </a:rPr>
                <a:t>1 centre national de coordination </a:t>
              </a:r>
            </a:p>
            <a:p>
              <a:pPr marL="180975" lvl="0"/>
              <a:r>
                <a:rPr lang="fr-FR" sz="1700" dirty="0">
                  <a:solidFill>
                    <a:srgbClr val="053963"/>
                  </a:solidFill>
                  <a:latin typeface="+mj-lt"/>
                </a:rPr>
                <a:t>du dépistage néonatal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722236A2-7D3B-422E-8CDF-CD1FFAA55F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514"/>
          <a:stretch/>
        </p:blipFill>
        <p:spPr>
          <a:xfrm>
            <a:off x="6298388" y="1375716"/>
            <a:ext cx="4883023" cy="1478253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1E3E2E-EAE1-435E-A484-0CF2E5F2025A}"/>
              </a:ext>
            </a:extLst>
          </p:cNvPr>
          <p:cNvGrpSpPr/>
          <p:nvPr/>
        </p:nvGrpSpPr>
        <p:grpSpPr>
          <a:xfrm>
            <a:off x="252175" y="4892401"/>
            <a:ext cx="5472615" cy="1763983"/>
            <a:chOff x="5919701" y="2327428"/>
            <a:chExt cx="5472615" cy="1763983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8D6D0B9A-560F-4D13-8713-FB22FFC8CAAD}"/>
                </a:ext>
              </a:extLst>
            </p:cNvPr>
            <p:cNvSpPr/>
            <p:nvPr/>
          </p:nvSpPr>
          <p:spPr>
            <a:xfrm>
              <a:off x="5919701" y="2906336"/>
              <a:ext cx="1775227" cy="1153857"/>
            </a:xfrm>
            <a:prstGeom prst="roundRect">
              <a:avLst/>
            </a:prstGeom>
            <a:solidFill>
              <a:srgbClr val="6AA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Des personnes concernées</a:t>
              </a:r>
            </a:p>
            <a:p>
              <a:pPr algn="ctr"/>
              <a:r>
                <a:rPr lang="fr-FR" sz="1400" dirty="0"/>
                <a:t>enfants, adolescents, adultes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B76C9B55-E5AE-47B3-A169-539ABB930BAD}"/>
                </a:ext>
              </a:extLst>
            </p:cNvPr>
            <p:cNvSpPr/>
            <p:nvPr/>
          </p:nvSpPr>
          <p:spPr>
            <a:xfrm>
              <a:off x="7782140" y="2934499"/>
              <a:ext cx="1775227" cy="1153857"/>
            </a:xfrm>
            <a:prstGeom prst="roundRect">
              <a:avLst/>
            </a:prstGeom>
            <a:solidFill>
              <a:srgbClr val="0E8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/>
                <a:t>Des associations de familles et d’usagers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9C52BD31-3D77-45C7-8FE1-F37358A5ABC2}"/>
                </a:ext>
              </a:extLst>
            </p:cNvPr>
            <p:cNvSpPr/>
            <p:nvPr/>
          </p:nvSpPr>
          <p:spPr>
            <a:xfrm>
              <a:off x="9617089" y="2937554"/>
              <a:ext cx="1775227" cy="1153857"/>
            </a:xfrm>
            <a:prstGeom prst="roundRect">
              <a:avLst/>
            </a:prstGeom>
            <a:solidFill>
              <a:srgbClr val="2D43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/>
                <a:t>Des fondations et des entreprises</a:t>
              </a: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67D3A78-EBE5-4835-946B-D055457C1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8388" y="2327428"/>
              <a:ext cx="4762500" cy="371475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30ECBC5-461A-4A8F-9890-10D925399DAB}"/>
              </a:ext>
            </a:extLst>
          </p:cNvPr>
          <p:cNvGrpSpPr/>
          <p:nvPr/>
        </p:nvGrpSpPr>
        <p:grpSpPr>
          <a:xfrm>
            <a:off x="6444695" y="5212761"/>
            <a:ext cx="5097846" cy="1440568"/>
            <a:chOff x="111049" y="4613398"/>
            <a:chExt cx="5097846" cy="1440568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4E1F9095-4055-4B60-B52B-4F056DCB9CCC}"/>
                </a:ext>
              </a:extLst>
            </p:cNvPr>
            <p:cNvSpPr/>
            <p:nvPr/>
          </p:nvSpPr>
          <p:spPr>
            <a:xfrm>
              <a:off x="1040709" y="5178780"/>
              <a:ext cx="2858938" cy="875186"/>
            </a:xfrm>
            <a:prstGeom prst="roundRect">
              <a:avLst/>
            </a:prstGeom>
            <a:solidFill>
              <a:srgbClr val="0E87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bg1"/>
                  </a:solidFill>
                </a:rPr>
                <a:t>FHU PréciCare 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FHU GenoMed</a:t>
              </a: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E8B0D4E3-D7F2-42BD-9C35-8B968CC851EF}"/>
                </a:ext>
              </a:extLst>
            </p:cNvPr>
            <p:cNvGrpSpPr/>
            <p:nvPr/>
          </p:nvGrpSpPr>
          <p:grpSpPr>
            <a:xfrm>
              <a:off x="111049" y="4613398"/>
              <a:ext cx="5097846" cy="461665"/>
              <a:chOff x="111049" y="4613398"/>
              <a:chExt cx="5097846" cy="461665"/>
            </a:xfrm>
          </p:grpSpPr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AC1D168-770E-4A62-A640-DA12B15AB244}"/>
                  </a:ext>
                </a:extLst>
              </p:cNvPr>
              <p:cNvSpPr txBox="1"/>
              <p:nvPr/>
            </p:nvSpPr>
            <p:spPr>
              <a:xfrm>
                <a:off x="684087" y="4613398"/>
                <a:ext cx="3967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2D437F"/>
                    </a:solidFill>
                  </a:rPr>
                  <a:t>Des collaborations inter-</a:t>
                </a:r>
                <a:r>
                  <a:rPr lang="fr-FR" b="1" dirty="0" err="1">
                    <a:solidFill>
                      <a:srgbClr val="2D437F"/>
                    </a:solidFill>
                  </a:rPr>
                  <a:t>FHUs</a:t>
                </a:r>
                <a:endParaRPr lang="fr-FR" b="1" dirty="0">
                  <a:solidFill>
                    <a:srgbClr val="2D437F"/>
                  </a:solidFill>
                </a:endParaRPr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F3DEA7E-90EC-4A07-97FA-2E890D8224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49" y="4914755"/>
                <a:ext cx="613379" cy="0"/>
              </a:xfrm>
              <a:prstGeom prst="line">
                <a:avLst/>
              </a:prstGeom>
              <a:ln w="38100">
                <a:solidFill>
                  <a:srgbClr val="2D43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F68D774A-4404-48C5-A9D9-901A3E0B2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1508" y="4914754"/>
                <a:ext cx="607387" cy="0"/>
              </a:xfrm>
              <a:prstGeom prst="line">
                <a:avLst/>
              </a:prstGeom>
              <a:ln w="38100">
                <a:solidFill>
                  <a:srgbClr val="2D43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itre 42">
            <a:extLst>
              <a:ext uri="{FF2B5EF4-FFF2-40B4-BE49-F238E27FC236}">
                <a16:creationId xmlns:a16="http://schemas.microsoft.com/office/drawing/2014/main" id="{CAB608D0-6702-405E-B2FD-B6404FFE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Présentation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A0930F-2946-4D21-8B19-4FA07D253874}"/>
              </a:ext>
            </a:extLst>
          </p:cNvPr>
          <p:cNvSpPr txBox="1"/>
          <p:nvPr/>
        </p:nvSpPr>
        <p:spPr>
          <a:xfrm>
            <a:off x="6868606" y="866708"/>
            <a:ext cx="367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D437F"/>
                </a:solidFill>
              </a:rPr>
              <a:t>Un réseau pluridisciplinaire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E3EB987-F684-4B34-8854-6C1A9E46D442}"/>
              </a:ext>
            </a:extLst>
          </p:cNvPr>
          <p:cNvCxnSpPr>
            <a:cxnSpLocks/>
          </p:cNvCxnSpPr>
          <p:nvPr/>
        </p:nvCxnSpPr>
        <p:spPr>
          <a:xfrm>
            <a:off x="6295568" y="1168065"/>
            <a:ext cx="613379" cy="0"/>
          </a:xfrm>
          <a:prstGeom prst="line">
            <a:avLst/>
          </a:prstGeom>
          <a:ln w="38100">
            <a:solidFill>
              <a:srgbClr val="2D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C83A930-5B10-4618-A8E2-25AD92F613FB}"/>
              </a:ext>
            </a:extLst>
          </p:cNvPr>
          <p:cNvCxnSpPr>
            <a:cxnSpLocks/>
          </p:cNvCxnSpPr>
          <p:nvPr/>
        </p:nvCxnSpPr>
        <p:spPr>
          <a:xfrm>
            <a:off x="10532538" y="1168065"/>
            <a:ext cx="607387" cy="0"/>
          </a:xfrm>
          <a:prstGeom prst="line">
            <a:avLst/>
          </a:prstGeom>
          <a:ln w="38100">
            <a:solidFill>
              <a:srgbClr val="2D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C91390A-7598-4339-94DD-399D5CEB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Structuration / pilotage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0F48DBC-0754-445F-A6D5-9B1E8E5D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68" y="1742021"/>
            <a:ext cx="13818737" cy="4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76148" rIns="91407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0337E-3DB3-4B6E-893D-C37CC88B1250}"/>
              </a:ext>
            </a:extLst>
          </p:cNvPr>
          <p:cNvSpPr/>
          <p:nvPr/>
        </p:nvSpPr>
        <p:spPr>
          <a:xfrm>
            <a:off x="6042643" y="1430613"/>
            <a:ext cx="717781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D437F"/>
                </a:solidFill>
              </a:rPr>
              <a:t>20 membres : </a:t>
            </a:r>
          </a:p>
          <a:p>
            <a:pPr marL="803195" indent="-17302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</a:rPr>
              <a:t>2 coordonnateurs</a:t>
            </a:r>
          </a:p>
          <a:p>
            <a:pPr marL="803195" indent="-17302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</a:rPr>
              <a:t>1 chargée de mission</a:t>
            </a:r>
          </a:p>
          <a:p>
            <a:pPr marL="803195" indent="-17302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</a:rPr>
              <a:t>8 professionnels : chercheurs, cliniciens, enseignants</a:t>
            </a:r>
          </a:p>
          <a:p>
            <a:pPr marL="803195" indent="-17302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</a:rPr>
              <a:t>6 représentants d’associations </a:t>
            </a:r>
          </a:p>
          <a:p>
            <a:pPr marL="803195" indent="-17302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</a:rPr>
              <a:t>1 personne concernée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66" indent="-342866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2D437F"/>
                </a:solidFill>
              </a:rPr>
              <a:t>Propositions et mises en œuvre</a:t>
            </a:r>
          </a:p>
          <a:p>
            <a:pPr marL="803195" indent="-17302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</a:rPr>
              <a:t>Création des grilles de sélection des projets</a:t>
            </a:r>
          </a:p>
          <a:p>
            <a:pPr marL="803195" indent="-17302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</a:rPr>
              <a:t>Elaboration des AAP et Sélection des projets</a:t>
            </a:r>
          </a:p>
          <a:p>
            <a:endParaRPr lang="fr-FR" sz="18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21" indent="-285721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2D437F"/>
                </a:solidFill>
              </a:rPr>
              <a:t>Réunions trimestrielles</a:t>
            </a:r>
          </a:p>
          <a:p>
            <a:endParaRPr lang="fr-FR" sz="1600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4C2839B-CCF5-4611-A320-5A6188149E25}"/>
              </a:ext>
            </a:extLst>
          </p:cNvPr>
          <p:cNvGrpSpPr/>
          <p:nvPr/>
        </p:nvGrpSpPr>
        <p:grpSpPr>
          <a:xfrm>
            <a:off x="389061" y="1034513"/>
            <a:ext cx="5382228" cy="5240428"/>
            <a:chOff x="222129" y="1161331"/>
            <a:chExt cx="5382228" cy="524042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7735A02-151E-4CA4-A55E-B0076B334F9D}"/>
                </a:ext>
              </a:extLst>
            </p:cNvPr>
            <p:cNvSpPr txBox="1"/>
            <p:nvPr/>
          </p:nvSpPr>
          <p:spPr>
            <a:xfrm>
              <a:off x="273753" y="1858186"/>
              <a:ext cx="53306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21" indent="-285721">
                <a:buFont typeface="Wingdings" panose="05000000000000000000" pitchFamily="2" charset="2"/>
                <a:buChar char="Ø"/>
              </a:pPr>
              <a:r>
                <a:rPr lang="fr-FR" sz="1800" dirty="0">
                  <a:solidFill>
                    <a:srgbClr val="2D437F"/>
                  </a:solidFill>
                </a:rPr>
                <a:t>5 membres : 1 représentant de chaque Centre</a:t>
              </a:r>
            </a:p>
            <a:p>
              <a:pPr marL="342797" indent="-342797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rgbClr val="2D437F"/>
                </a:solidFill>
              </a:endParaRP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BDAB60C-1E72-4100-9702-C4C3D364B00D}"/>
                </a:ext>
              </a:extLst>
            </p:cNvPr>
            <p:cNvGrpSpPr/>
            <p:nvPr/>
          </p:nvGrpSpPr>
          <p:grpSpPr>
            <a:xfrm>
              <a:off x="222129" y="1161331"/>
              <a:ext cx="5108873" cy="5240428"/>
              <a:chOff x="222129" y="1161331"/>
              <a:chExt cx="5108873" cy="5240428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8FE4F6BC-C45A-3D48-8B91-31B513E64722}"/>
                  </a:ext>
                </a:extLst>
              </p:cNvPr>
              <p:cNvSpPr/>
              <p:nvPr/>
            </p:nvSpPr>
            <p:spPr>
              <a:xfrm>
                <a:off x="222129" y="1430613"/>
                <a:ext cx="5041489" cy="4971146"/>
              </a:xfrm>
              <a:prstGeom prst="roundRect">
                <a:avLst/>
              </a:prstGeom>
              <a:noFill/>
              <a:ln>
                <a:solidFill>
                  <a:srgbClr val="3293A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CFB3FBBB-45F2-4A28-B688-330EC7AFB7C5}"/>
                  </a:ext>
                </a:extLst>
              </p:cNvPr>
              <p:cNvGrpSpPr/>
              <p:nvPr/>
            </p:nvGrpSpPr>
            <p:grpSpPr>
              <a:xfrm>
                <a:off x="289513" y="1161331"/>
                <a:ext cx="5041489" cy="4861883"/>
                <a:chOff x="289513" y="1161331"/>
                <a:chExt cx="5041489" cy="4861883"/>
              </a:xfrm>
            </p:grpSpPr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EB7C9E7F-F045-CFC5-6F06-657F7231C547}"/>
                    </a:ext>
                  </a:extLst>
                </p:cNvPr>
                <p:cNvSpPr txBox="1"/>
                <p:nvPr/>
              </p:nvSpPr>
              <p:spPr>
                <a:xfrm>
                  <a:off x="289513" y="4546078"/>
                  <a:ext cx="5041489" cy="14771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21" indent="-285721">
                    <a:buFont typeface="Wingdings" panose="05000000000000000000" pitchFamily="2" charset="2"/>
                    <a:buChar char="Ø"/>
                  </a:pPr>
                  <a:r>
                    <a:rPr lang="fr-FR" sz="1800" dirty="0">
                      <a:solidFill>
                        <a:srgbClr val="2D437F"/>
                      </a:solidFill>
                    </a:rPr>
                    <a:t>Réunions mensuelles</a:t>
                  </a:r>
                </a:p>
                <a:p>
                  <a:endParaRPr lang="fr-FR" sz="1800" dirty="0">
                    <a:solidFill>
                      <a:srgbClr val="2D437F"/>
                    </a:solidFill>
                  </a:endParaRPr>
                </a:p>
                <a:p>
                  <a:pPr marL="285721" indent="-285721">
                    <a:buFont typeface="Wingdings" panose="05000000000000000000" pitchFamily="2" charset="2"/>
                    <a:buChar char="Ø"/>
                  </a:pPr>
                  <a:r>
                    <a:rPr lang="fr-FR" sz="1800" dirty="0">
                      <a:solidFill>
                        <a:srgbClr val="2D437F"/>
                      </a:solidFill>
                    </a:rPr>
                    <a:t>Discute les orientations stratégiques </a:t>
                  </a:r>
                </a:p>
                <a:p>
                  <a:pPr marL="803195" indent="-173021">
                    <a:buFont typeface="Arial" panose="020B0604020202020204" pitchFamily="34" charset="0"/>
                    <a:buChar char="•"/>
                  </a:pPr>
                  <a:r>
                    <a:rPr lang="fr-FR" sz="1800" dirty="0">
                      <a:solidFill>
                        <a:srgbClr val="2D437F"/>
                      </a:solidFill>
                    </a:rPr>
                    <a:t>Lancement des AAP</a:t>
                  </a:r>
                </a:p>
                <a:p>
                  <a:pPr marL="803195" indent="-173021">
                    <a:buFont typeface="Arial" panose="020B0604020202020204" pitchFamily="34" charset="0"/>
                    <a:buChar char="•"/>
                  </a:pPr>
                  <a:r>
                    <a:rPr lang="fr-FR" sz="1800" dirty="0">
                      <a:solidFill>
                        <a:srgbClr val="2D437F"/>
                      </a:solidFill>
                    </a:rPr>
                    <a:t>Création de formations</a:t>
                  </a:r>
                </a:p>
              </p:txBody>
            </p:sp>
            <p:grpSp>
              <p:nvGrpSpPr>
                <p:cNvPr id="3" name="Groupe 2">
                  <a:extLst>
                    <a:ext uri="{FF2B5EF4-FFF2-40B4-BE49-F238E27FC236}">
                      <a16:creationId xmlns:a16="http://schemas.microsoft.com/office/drawing/2014/main" id="{4764F369-0244-4B7B-AFD5-F63C26F89373}"/>
                    </a:ext>
                  </a:extLst>
                </p:cNvPr>
                <p:cNvGrpSpPr/>
                <p:nvPr/>
              </p:nvGrpSpPr>
              <p:grpSpPr>
                <a:xfrm>
                  <a:off x="874031" y="1161331"/>
                  <a:ext cx="3598698" cy="3170051"/>
                  <a:chOff x="874031" y="1161331"/>
                  <a:chExt cx="3598698" cy="3170051"/>
                </a:xfrm>
              </p:grpSpPr>
              <p:pic>
                <p:nvPicPr>
                  <p:cNvPr id="2049" name="Image 5">
                    <a:extLst>
                      <a:ext uri="{FF2B5EF4-FFF2-40B4-BE49-F238E27FC236}">
                        <a16:creationId xmlns:a16="http://schemas.microsoft.com/office/drawing/2014/main" id="{E0AF0BD2-D694-4AD0-834B-351E6F826DE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57757" y="2264683"/>
                    <a:ext cx="2784154" cy="2066699"/>
                  </a:xfrm>
                  <a:prstGeom prst="rect">
                    <a:avLst/>
                  </a:prstGeom>
                  <a:noFill/>
                  <a:ln w="9525">
                    <a:solidFill>
                      <a:srgbClr val="00206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5" name="Rectangle : coins arrondis 14">
                    <a:extLst>
                      <a:ext uri="{FF2B5EF4-FFF2-40B4-BE49-F238E27FC236}">
                        <a16:creationId xmlns:a16="http://schemas.microsoft.com/office/drawing/2014/main" id="{674CEAFA-E558-4369-9169-F5D495DCA157}"/>
                      </a:ext>
                    </a:extLst>
                  </p:cNvPr>
                  <p:cNvSpPr/>
                  <p:nvPr/>
                </p:nvSpPr>
                <p:spPr>
                  <a:xfrm>
                    <a:off x="874031" y="1161331"/>
                    <a:ext cx="3598698" cy="539805"/>
                  </a:xfrm>
                  <a:prstGeom prst="roundRect">
                    <a:avLst/>
                  </a:prstGeom>
                  <a:solidFill>
                    <a:srgbClr val="6AAC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21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altLang="fr-FR" sz="1800" dirty="0">
                        <a:solidFill>
                          <a:schemeClr val="bg1"/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a:t>Un Comité de pilotage Grand Ouest</a:t>
                    </a:r>
                  </a:p>
                </p:txBody>
              </p:sp>
            </p:grpSp>
          </p:grpSp>
        </p:grp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59C2602-B31B-9561-D032-E2B028189DBA}"/>
              </a:ext>
            </a:extLst>
          </p:cNvPr>
          <p:cNvSpPr/>
          <p:nvPr/>
        </p:nvSpPr>
        <p:spPr>
          <a:xfrm>
            <a:off x="5975259" y="979778"/>
            <a:ext cx="5933712" cy="4267264"/>
          </a:xfrm>
          <a:prstGeom prst="roundRect">
            <a:avLst/>
          </a:prstGeom>
          <a:noFill/>
          <a:ln>
            <a:solidFill>
              <a:srgbClr val="3293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643CA0F-7820-4CC1-966C-99FA8BDE56CB}"/>
              </a:ext>
            </a:extLst>
          </p:cNvPr>
          <p:cNvSpPr/>
          <p:nvPr/>
        </p:nvSpPr>
        <p:spPr>
          <a:xfrm>
            <a:off x="6980884" y="764347"/>
            <a:ext cx="3598698" cy="539805"/>
          </a:xfrm>
          <a:prstGeom prst="roundRect">
            <a:avLst/>
          </a:prstGeom>
          <a:solidFill>
            <a:srgbClr val="6A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Un Comité Scientifique pluriel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76F7ACB0-256B-8BC5-CDDA-DD74E63B6670}"/>
              </a:ext>
            </a:extLst>
          </p:cNvPr>
          <p:cNvCxnSpPr>
            <a:cxnSpLocks/>
          </p:cNvCxnSpPr>
          <p:nvPr/>
        </p:nvCxnSpPr>
        <p:spPr>
          <a:xfrm>
            <a:off x="6692480" y="5507073"/>
            <a:ext cx="731217" cy="526868"/>
          </a:xfrm>
          <a:prstGeom prst="bentConnector3">
            <a:avLst>
              <a:gd name="adj1" fmla="val 1236"/>
            </a:avLst>
          </a:prstGeom>
          <a:ln w="25400">
            <a:solidFill>
              <a:srgbClr val="0E87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8B49C83-5851-14AF-A427-5241E73173DB}"/>
              </a:ext>
            </a:extLst>
          </p:cNvPr>
          <p:cNvSpPr/>
          <p:nvPr/>
        </p:nvSpPr>
        <p:spPr>
          <a:xfrm>
            <a:off x="7593939" y="5740382"/>
            <a:ext cx="2742843" cy="388824"/>
          </a:xfrm>
          <a:prstGeom prst="roundRect">
            <a:avLst/>
          </a:prstGeom>
          <a:solidFill>
            <a:srgbClr val="6A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Une chargée de mission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D420630-91EB-FA07-BD16-C1E89EDEE593}"/>
              </a:ext>
            </a:extLst>
          </p:cNvPr>
          <p:cNvSpPr txBox="1"/>
          <p:nvPr/>
        </p:nvSpPr>
        <p:spPr>
          <a:xfrm>
            <a:off x="6600072" y="6165175"/>
            <a:ext cx="450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174"/>
            <a:r>
              <a:rPr lang="fr-FR" sz="1800" dirty="0">
                <a:solidFill>
                  <a:srgbClr val="2D437F"/>
                </a:solidFill>
              </a:rPr>
              <a:t>Organise la mise en œuvre des actions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E1C7E0F-5B27-4809-9DA5-640962840DFD}"/>
              </a:ext>
            </a:extLst>
          </p:cNvPr>
          <p:cNvCxnSpPr>
            <a:cxnSpLocks/>
          </p:cNvCxnSpPr>
          <p:nvPr/>
        </p:nvCxnSpPr>
        <p:spPr>
          <a:xfrm>
            <a:off x="5440941" y="3442164"/>
            <a:ext cx="477325" cy="0"/>
          </a:xfrm>
          <a:prstGeom prst="straightConnector1">
            <a:avLst/>
          </a:prstGeom>
          <a:ln w="41275">
            <a:solidFill>
              <a:srgbClr val="6AACD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4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F9A26D60-638A-43D2-94B2-D9DE172423FC}"/>
              </a:ext>
            </a:extLst>
          </p:cNvPr>
          <p:cNvCxnSpPr>
            <a:cxnSpLocks/>
          </p:cNvCxnSpPr>
          <p:nvPr/>
        </p:nvCxnSpPr>
        <p:spPr>
          <a:xfrm>
            <a:off x="6308814" y="2291981"/>
            <a:ext cx="0" cy="282678"/>
          </a:xfrm>
          <a:prstGeom prst="line">
            <a:avLst/>
          </a:prstGeom>
          <a:noFill/>
          <a:ln w="19050" cap="flat">
            <a:solidFill>
              <a:srgbClr val="25437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8422A00-7E23-4B8F-8C2E-F6C2093AE7AD}"/>
              </a:ext>
            </a:extLst>
          </p:cNvPr>
          <p:cNvSpPr/>
          <p:nvPr/>
        </p:nvSpPr>
        <p:spPr>
          <a:xfrm>
            <a:off x="3205949" y="2314418"/>
            <a:ext cx="3852000" cy="432000"/>
          </a:xfrm>
          <a:prstGeom prst="rightArrow">
            <a:avLst/>
          </a:prstGeom>
          <a:solidFill>
            <a:srgbClr val="99C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34FB80C-034F-4050-97CC-11C724DD1031}"/>
              </a:ext>
            </a:extLst>
          </p:cNvPr>
          <p:cNvCxnSpPr>
            <a:cxnSpLocks/>
          </p:cNvCxnSpPr>
          <p:nvPr/>
        </p:nvCxnSpPr>
        <p:spPr>
          <a:xfrm>
            <a:off x="2539071" y="2293464"/>
            <a:ext cx="0" cy="282678"/>
          </a:xfrm>
          <a:prstGeom prst="line">
            <a:avLst/>
          </a:prstGeom>
          <a:noFill/>
          <a:ln w="19050" cap="flat">
            <a:solidFill>
              <a:srgbClr val="25437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5C72AEA-B6DA-40A3-8F09-7BF19C653F74}"/>
              </a:ext>
            </a:extLst>
          </p:cNvPr>
          <p:cNvCxnSpPr>
            <a:cxnSpLocks/>
          </p:cNvCxnSpPr>
          <p:nvPr/>
        </p:nvCxnSpPr>
        <p:spPr>
          <a:xfrm>
            <a:off x="758514" y="2288562"/>
            <a:ext cx="0" cy="326594"/>
          </a:xfrm>
          <a:prstGeom prst="line">
            <a:avLst/>
          </a:prstGeom>
          <a:noFill/>
          <a:ln w="19050" cap="flat">
            <a:solidFill>
              <a:srgbClr val="25437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BF3B7504-512D-44AA-AC32-91DD619B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Indicateurs pédagogiques : création</a:t>
            </a:r>
          </a:p>
        </p:txBody>
      </p:sp>
      <p:sp>
        <p:nvSpPr>
          <p:cNvPr id="5" name="Google Shape;204;g1a9432b2518_0_291">
            <a:extLst>
              <a:ext uri="{FF2B5EF4-FFF2-40B4-BE49-F238E27FC236}">
                <a16:creationId xmlns:a16="http://schemas.microsoft.com/office/drawing/2014/main" id="{40CDA9CE-D54F-83BC-1C43-49744A292979}"/>
              </a:ext>
            </a:extLst>
          </p:cNvPr>
          <p:cNvSpPr txBox="1"/>
          <p:nvPr/>
        </p:nvSpPr>
        <p:spPr>
          <a:xfrm>
            <a:off x="55029" y="998153"/>
            <a:ext cx="6840099" cy="6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7525" lvl="1" indent="-342900" defTabSz="1219170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buClr>
                <a:srgbClr val="2D437F"/>
              </a:buClr>
              <a:buSzPct val="110000"/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  <a:latin typeface="Trebuchet MS" panose="020B0603020202020204" pitchFamily="34" charset="0"/>
                <a:ea typeface="Gadugi" panose="020B0502040204020203" pitchFamily="34" charset="0"/>
                <a:cs typeface="+mj-cs"/>
              </a:rPr>
              <a:t>Diplôme Inter-Universitaire Grand Ouest</a:t>
            </a:r>
            <a:endParaRPr lang="fr-FR" b="1" dirty="0">
              <a:solidFill>
                <a:srgbClr val="2D437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B3AF78-392C-4F04-AECC-F4436387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64" y="3492137"/>
            <a:ext cx="6538033" cy="48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1" indent="-342900" defTabSz="1219170" fontAlgn="base">
              <a:lnSpc>
                <a:spcPts val="3500"/>
              </a:lnSpc>
              <a:spcBef>
                <a:spcPct val="0"/>
              </a:spcBef>
              <a:buClr>
                <a:srgbClr val="2D437F"/>
              </a:buClr>
              <a:buSzPct val="110000"/>
              <a:buFont typeface="Wingdings" panose="05000000000000000000" pitchFamily="2" charset="2"/>
              <a:buChar char="Ø"/>
              <a:tabLst/>
            </a:pPr>
            <a:r>
              <a:rPr lang="fr-FR" altLang="fr-FR" sz="2000" b="1" dirty="0">
                <a:solidFill>
                  <a:srgbClr val="2D437F"/>
                </a:solidFill>
                <a:latin typeface="Trebuchet MS" panose="020B0603020202020204" pitchFamily="34" charset="0"/>
                <a:ea typeface="Gadugi" panose="020B0502040204020203" pitchFamily="34" charset="0"/>
                <a:cs typeface="+mj-cs"/>
                <a:sym typeface="Arial"/>
              </a:rPr>
              <a:t>Diffusion des enseignements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A728B89-4A70-407E-82E5-CE81A5727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49" y="4099743"/>
            <a:ext cx="716146" cy="5344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C4DF1E9-F7B4-48E6-821A-A6D80852BF6F}"/>
              </a:ext>
            </a:extLst>
          </p:cNvPr>
          <p:cNvSpPr/>
          <p:nvPr/>
        </p:nvSpPr>
        <p:spPr>
          <a:xfrm>
            <a:off x="1" y="2414589"/>
            <a:ext cx="3217080" cy="230400"/>
          </a:xfrm>
          <a:prstGeom prst="rect">
            <a:avLst/>
          </a:prstGeom>
          <a:solidFill>
            <a:srgbClr val="CBE4F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ctr">
            <a:spAutoFit/>
          </a:bodyPr>
          <a:lstStyle/>
          <a:p>
            <a:pPr defTabSz="914320"/>
            <a:endParaRPr lang="fr-FR" sz="1801">
              <a:solidFill>
                <a:srgbClr val="89D7DB"/>
              </a:solidFill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A7E18570-025C-46D3-AA52-7048C975B599}"/>
              </a:ext>
            </a:extLst>
          </p:cNvPr>
          <p:cNvSpPr/>
          <p:nvPr/>
        </p:nvSpPr>
        <p:spPr>
          <a:xfrm>
            <a:off x="-6244" y="1717514"/>
            <a:ext cx="1602409" cy="578862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ctr">
            <a:spAutoFit/>
          </a:bodyPr>
          <a:lstStyle/>
          <a:p>
            <a:pPr algn="ctr" defTabSz="914320"/>
            <a:r>
              <a:rPr lang="fr-FR" sz="1400" dirty="0">
                <a:solidFill>
                  <a:srgbClr val="2D437F"/>
                </a:solidFill>
              </a:rPr>
              <a:t>Préparation maquette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9168F13-92D3-4A2C-940E-DDB474995A7D}"/>
              </a:ext>
            </a:extLst>
          </p:cNvPr>
          <p:cNvSpPr txBox="1"/>
          <p:nvPr/>
        </p:nvSpPr>
        <p:spPr>
          <a:xfrm>
            <a:off x="370358" y="2378819"/>
            <a:ext cx="750103" cy="307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t">
            <a:spAutoFit/>
          </a:bodyPr>
          <a:lstStyle/>
          <a:p>
            <a:pPr algn="ctr" defTabSz="914320"/>
            <a:r>
              <a:rPr lang="fr-FR" sz="1401" dirty="0">
                <a:solidFill>
                  <a:srgbClr val="25437E"/>
                </a:solidFill>
              </a:rPr>
              <a:t>Juin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83A3E1-EE8D-4D44-A74C-5A7A2C8F7B0D}"/>
              </a:ext>
            </a:extLst>
          </p:cNvPr>
          <p:cNvSpPr txBox="1"/>
          <p:nvPr/>
        </p:nvSpPr>
        <p:spPr>
          <a:xfrm>
            <a:off x="2035380" y="2378819"/>
            <a:ext cx="1003721" cy="307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t">
            <a:spAutoFit/>
          </a:bodyPr>
          <a:lstStyle/>
          <a:p>
            <a:pPr algn="ctr" defTabSz="914320"/>
            <a:r>
              <a:rPr lang="fr-FR" sz="1401" dirty="0">
                <a:solidFill>
                  <a:srgbClr val="25437E"/>
                </a:solidFill>
              </a:rPr>
              <a:t>Octobre 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4D4B4AB0-6843-4378-9853-03AB412CD4DB}"/>
              </a:ext>
            </a:extLst>
          </p:cNvPr>
          <p:cNvSpPr/>
          <p:nvPr/>
        </p:nvSpPr>
        <p:spPr>
          <a:xfrm>
            <a:off x="1658166" y="1717514"/>
            <a:ext cx="1544751" cy="578862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ctr">
            <a:spAutoFit/>
          </a:bodyPr>
          <a:lstStyle/>
          <a:p>
            <a:pPr lvl="0" algn="ctr"/>
            <a:r>
              <a:rPr lang="fr-FR" sz="1400" dirty="0">
                <a:solidFill>
                  <a:srgbClr val="2D437F"/>
                </a:solidFill>
              </a:rPr>
              <a:t>Validation conseils pédagogiques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D0FB499-E95D-4A5D-8A72-7727BCC3EC31}"/>
              </a:ext>
            </a:extLst>
          </p:cNvPr>
          <p:cNvSpPr txBox="1"/>
          <p:nvPr/>
        </p:nvSpPr>
        <p:spPr>
          <a:xfrm>
            <a:off x="4552368" y="2378819"/>
            <a:ext cx="1003721" cy="307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t">
            <a:spAutoFit/>
          </a:bodyPr>
          <a:lstStyle/>
          <a:p>
            <a:pPr algn="ctr" defTabSz="914320"/>
            <a:r>
              <a:rPr lang="fr-FR" sz="1401" dirty="0">
                <a:solidFill>
                  <a:srgbClr val="25437E"/>
                </a:solidFill>
              </a:rPr>
              <a:t>juillet 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367BF16B-5357-477A-B1CC-807D3CBF3E80}"/>
              </a:ext>
            </a:extLst>
          </p:cNvPr>
          <p:cNvSpPr/>
          <p:nvPr/>
        </p:nvSpPr>
        <p:spPr>
          <a:xfrm>
            <a:off x="3703711" y="1717514"/>
            <a:ext cx="1428238" cy="579146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ctr">
            <a:spAutoFit/>
          </a:bodyPr>
          <a:lstStyle/>
          <a:p>
            <a:pPr lvl="0" algn="ctr"/>
            <a:r>
              <a:rPr lang="fr-FR" sz="1401" dirty="0">
                <a:solidFill>
                  <a:srgbClr val="2D437F"/>
                </a:solidFill>
              </a:rPr>
              <a:t>Communication et inscriptions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47EF5F2-9BD1-44F6-95BA-A58EAEFC32B9}"/>
              </a:ext>
            </a:extLst>
          </p:cNvPr>
          <p:cNvSpPr txBox="1"/>
          <p:nvPr/>
        </p:nvSpPr>
        <p:spPr>
          <a:xfrm>
            <a:off x="3165584" y="2378819"/>
            <a:ext cx="1003721" cy="307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t">
            <a:spAutoFit/>
          </a:bodyPr>
          <a:lstStyle/>
          <a:p>
            <a:pPr algn="ctr" defTabSz="914320"/>
            <a:r>
              <a:rPr lang="fr-FR" sz="1401" dirty="0">
                <a:solidFill>
                  <a:srgbClr val="25437E"/>
                </a:solidFill>
              </a:rPr>
              <a:t>Janvier 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AB4D0C91-246E-4789-9622-CD6EB1B2DDDA}"/>
              </a:ext>
            </a:extLst>
          </p:cNvPr>
          <p:cNvSpPr/>
          <p:nvPr/>
        </p:nvSpPr>
        <p:spPr>
          <a:xfrm>
            <a:off x="5683330" y="1717514"/>
            <a:ext cx="1211798" cy="579146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ctr">
            <a:spAutoFit/>
          </a:bodyPr>
          <a:lstStyle/>
          <a:p>
            <a:pPr lvl="0" algn="ctr"/>
            <a:r>
              <a:rPr lang="fr-FR" sz="1401" dirty="0">
                <a:solidFill>
                  <a:srgbClr val="2D437F"/>
                </a:solidFill>
              </a:rPr>
              <a:t>Lancement </a:t>
            </a:r>
          </a:p>
          <a:p>
            <a:pPr lvl="0" algn="ctr"/>
            <a:r>
              <a:rPr lang="fr-FR" sz="1401" dirty="0">
                <a:solidFill>
                  <a:srgbClr val="2D437F"/>
                </a:solidFill>
              </a:rPr>
              <a:t>du DIU 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E52D372-C78E-4A99-8E95-A1615E5E48C5}"/>
              </a:ext>
            </a:extLst>
          </p:cNvPr>
          <p:cNvSpPr txBox="1"/>
          <p:nvPr/>
        </p:nvSpPr>
        <p:spPr>
          <a:xfrm>
            <a:off x="5798001" y="2378819"/>
            <a:ext cx="1003721" cy="307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100" rtlCol="0" anchor="t">
            <a:spAutoFit/>
          </a:bodyPr>
          <a:lstStyle/>
          <a:p>
            <a:pPr algn="ctr" defTabSz="914320"/>
            <a:r>
              <a:rPr lang="fr-FR" sz="1401" dirty="0">
                <a:solidFill>
                  <a:srgbClr val="25437E"/>
                </a:solidFill>
              </a:rPr>
              <a:t>Septembre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DF08172-2162-40DE-8E52-168AF7760910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3729602" y="2317007"/>
            <a:ext cx="1402347" cy="7546"/>
          </a:xfrm>
          <a:prstGeom prst="straightConnector1">
            <a:avLst/>
          </a:prstGeom>
          <a:ln w="12700">
            <a:solidFill>
              <a:srgbClr val="25437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chier:YouTube full-color icon (2017).svg — Wikipédia">
            <a:extLst>
              <a:ext uri="{FF2B5EF4-FFF2-40B4-BE49-F238E27FC236}">
                <a16:creationId xmlns:a16="http://schemas.microsoft.com/office/drawing/2014/main" id="{40E22114-28F0-4103-9886-FCA3FC6C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07" y="4155189"/>
            <a:ext cx="704440" cy="4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ZoneTexte 2051">
            <a:extLst>
              <a:ext uri="{FF2B5EF4-FFF2-40B4-BE49-F238E27FC236}">
                <a16:creationId xmlns:a16="http://schemas.microsoft.com/office/drawing/2014/main" id="{13CBC2E5-6C0C-4043-BAD5-AA0EDAA225B7}"/>
              </a:ext>
            </a:extLst>
          </p:cNvPr>
          <p:cNvSpPr txBox="1"/>
          <p:nvPr/>
        </p:nvSpPr>
        <p:spPr>
          <a:xfrm>
            <a:off x="518185" y="4213785"/>
            <a:ext cx="348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AACDE"/>
                </a:solidFill>
              </a:rPr>
              <a:t>10 webinaires : 3441 vues</a:t>
            </a:r>
          </a:p>
        </p:txBody>
      </p:sp>
      <p:grpSp>
        <p:nvGrpSpPr>
          <p:cNvPr id="2061" name="Groupe 2060">
            <a:extLst>
              <a:ext uri="{FF2B5EF4-FFF2-40B4-BE49-F238E27FC236}">
                <a16:creationId xmlns:a16="http://schemas.microsoft.com/office/drawing/2014/main" id="{B8CE1B54-98C1-49E9-8E83-627FAA87AAFC}"/>
              </a:ext>
            </a:extLst>
          </p:cNvPr>
          <p:cNvGrpSpPr/>
          <p:nvPr/>
        </p:nvGrpSpPr>
        <p:grpSpPr>
          <a:xfrm>
            <a:off x="2773634" y="4980067"/>
            <a:ext cx="2585018" cy="1560468"/>
            <a:chOff x="2034352" y="5316773"/>
            <a:chExt cx="1942365" cy="1172525"/>
          </a:xfrm>
        </p:grpSpPr>
        <p:pic>
          <p:nvPicPr>
            <p:cNvPr id="2058" name="Image 2057">
              <a:extLst>
                <a:ext uri="{FF2B5EF4-FFF2-40B4-BE49-F238E27FC236}">
                  <a16:creationId xmlns:a16="http://schemas.microsoft.com/office/drawing/2014/main" id="{6CDB3610-7C92-44A3-980E-6D9D6270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4352" y="5316773"/>
              <a:ext cx="1942365" cy="1172525"/>
            </a:xfrm>
            <a:prstGeom prst="rect">
              <a:avLst/>
            </a:prstGeom>
          </p:spPr>
        </p:pic>
        <p:pic>
          <p:nvPicPr>
            <p:cNvPr id="2060" name="Image 2059">
              <a:extLst>
                <a:ext uri="{FF2B5EF4-FFF2-40B4-BE49-F238E27FC236}">
                  <a16:creationId xmlns:a16="http://schemas.microsoft.com/office/drawing/2014/main" id="{7F221019-194F-4B97-A449-8A6E7DBBF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2097" y="6111370"/>
              <a:ext cx="424575" cy="364985"/>
            </a:xfrm>
            <a:prstGeom prst="rect">
              <a:avLst/>
            </a:prstGeom>
          </p:spPr>
        </p:pic>
      </p:grpSp>
      <p:pic>
        <p:nvPicPr>
          <p:cNvPr id="2063" name="Image 2062">
            <a:extLst>
              <a:ext uri="{FF2B5EF4-FFF2-40B4-BE49-F238E27FC236}">
                <a16:creationId xmlns:a16="http://schemas.microsoft.com/office/drawing/2014/main" id="{C2170067-E7B0-4BA4-ACE0-98AF05C29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089" y="4980067"/>
            <a:ext cx="2795521" cy="1564526"/>
          </a:xfrm>
          <a:prstGeom prst="rect">
            <a:avLst/>
          </a:prstGeom>
        </p:spPr>
      </p:pic>
      <p:sp>
        <p:nvSpPr>
          <p:cNvPr id="2067" name="ZoneTexte 2066">
            <a:extLst>
              <a:ext uri="{FF2B5EF4-FFF2-40B4-BE49-F238E27FC236}">
                <a16:creationId xmlns:a16="http://schemas.microsoft.com/office/drawing/2014/main" id="{5A4E61DC-686A-4F6C-8D7E-BF497A8BD863}"/>
              </a:ext>
            </a:extLst>
          </p:cNvPr>
          <p:cNvSpPr txBox="1"/>
          <p:nvPr/>
        </p:nvSpPr>
        <p:spPr>
          <a:xfrm>
            <a:off x="7634874" y="1132966"/>
            <a:ext cx="38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25437E"/>
                </a:solidFill>
              </a:rPr>
              <a:t>Equipe pédagogique</a:t>
            </a:r>
          </a:p>
        </p:txBody>
      </p:sp>
      <p:sp>
        <p:nvSpPr>
          <p:cNvPr id="2072" name="AutoShape 6" descr="https://i.ytimg.com/vi/5QU723ijNnk/hqdefault.jpg?sqp=-oaymwEbCKgBEF5IV_KriqkDDggBFQAAiEIYAXABwAEG&amp;rs=AOn4CLBJq2VcRPbYWa5JT9QyUOMs_LNEeA">
            <a:extLst>
              <a:ext uri="{FF2B5EF4-FFF2-40B4-BE49-F238E27FC236}">
                <a16:creationId xmlns:a16="http://schemas.microsoft.com/office/drawing/2014/main" id="{E2744E65-8E90-4167-B97E-BA4A84551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236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5" name="AutoShape 8" descr="https://i.ytimg.com/vi/llGCnR5mQJg/hqdefault.jpg?sqp=-oaymwEbCKgBEF5IV_KriqkDDggBFQAAiEIYAXABwAEG&amp;rs=AOn4CLA6KdyCgtewvGRabck_6q9Ss-Vd7g">
            <a:extLst>
              <a:ext uri="{FF2B5EF4-FFF2-40B4-BE49-F238E27FC236}">
                <a16:creationId xmlns:a16="http://schemas.microsoft.com/office/drawing/2014/main" id="{F17D1404-F079-4E7D-AE46-ABA9D9082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23788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9" name="ZoneTexte 2078">
            <a:extLst>
              <a:ext uri="{FF2B5EF4-FFF2-40B4-BE49-F238E27FC236}">
                <a16:creationId xmlns:a16="http://schemas.microsoft.com/office/drawing/2014/main" id="{1B9F6C4D-C8EE-4117-982A-A24AC7D1D94D}"/>
              </a:ext>
            </a:extLst>
          </p:cNvPr>
          <p:cNvSpPr txBox="1"/>
          <p:nvPr/>
        </p:nvSpPr>
        <p:spPr>
          <a:xfrm>
            <a:off x="-68256" y="2162343"/>
            <a:ext cx="58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2023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F770E0E-3BD7-4899-ADF7-AE07D8C1A77C}"/>
              </a:ext>
            </a:extLst>
          </p:cNvPr>
          <p:cNvSpPr txBox="1"/>
          <p:nvPr/>
        </p:nvSpPr>
        <p:spPr>
          <a:xfrm>
            <a:off x="3143161" y="2163118"/>
            <a:ext cx="58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2024</a:t>
            </a:r>
          </a:p>
        </p:txBody>
      </p:sp>
      <p:graphicFrame>
        <p:nvGraphicFramePr>
          <p:cNvPr id="2082" name="Tableau 2081">
            <a:extLst>
              <a:ext uri="{FF2B5EF4-FFF2-40B4-BE49-F238E27FC236}">
                <a16:creationId xmlns:a16="http://schemas.microsoft.com/office/drawing/2014/main" id="{4D9178DD-1780-4A36-9A5A-1FA189C14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11352"/>
              </p:ext>
            </p:extLst>
          </p:nvPr>
        </p:nvGraphicFramePr>
        <p:xfrm>
          <a:off x="7734696" y="1583044"/>
          <a:ext cx="3502048" cy="162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521">
                  <a:extLst>
                    <a:ext uri="{9D8B030D-6E8A-4147-A177-3AD203B41FA5}">
                      <a16:colId xmlns:a16="http://schemas.microsoft.com/office/drawing/2014/main" val="2636958398"/>
                    </a:ext>
                  </a:extLst>
                </a:gridCol>
                <a:gridCol w="945527">
                  <a:extLst>
                    <a:ext uri="{9D8B030D-6E8A-4147-A177-3AD203B41FA5}">
                      <a16:colId xmlns:a16="http://schemas.microsoft.com/office/drawing/2014/main" val="369630911"/>
                    </a:ext>
                  </a:extLst>
                </a:gridCol>
              </a:tblGrid>
              <a:tr h="374509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Frédérique Bonnet-</a:t>
                      </a:r>
                      <a:r>
                        <a:rPr lang="fr-FR" sz="1600" b="0" dirty="0" err="1">
                          <a:solidFill>
                            <a:srgbClr val="002060"/>
                          </a:solidFill>
                        </a:rPr>
                        <a:t>Brilhault</a:t>
                      </a:r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326" marR="69326" marT="34663" marB="3466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A6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PU-PH</a:t>
                      </a:r>
                    </a:p>
                  </a:txBody>
                  <a:tcPr marL="69326" marR="69326" marT="34663" marB="346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A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4161"/>
                  </a:ext>
                </a:extLst>
              </a:tr>
              <a:tr h="234122"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Fanny </a:t>
                      </a:r>
                      <a:r>
                        <a:rPr lang="fr-FR" sz="16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Gollier</a:t>
                      </a: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-Briant</a:t>
                      </a:r>
                    </a:p>
                  </a:txBody>
                  <a:tcPr marL="69326" marR="69326" marT="34663" marB="34663"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MCU-PH</a:t>
                      </a:r>
                    </a:p>
                  </a:txBody>
                  <a:tcPr marL="69326" marR="69326" marT="34663" marB="3466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71706"/>
                  </a:ext>
                </a:extLst>
              </a:tr>
              <a:tr h="241822"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Nathalie </a:t>
                      </a:r>
                      <a:r>
                        <a:rPr lang="fr-FR" sz="16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Lavenne</a:t>
                      </a:r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326" marR="69326" marT="34663" marB="34663">
                    <a:solidFill>
                      <a:srgbClr val="CBD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MCU-PH</a:t>
                      </a:r>
                    </a:p>
                  </a:txBody>
                  <a:tcPr marL="69326" marR="69326" marT="34663" marB="34663">
                    <a:solidFill>
                      <a:srgbClr val="CB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79453"/>
                  </a:ext>
                </a:extLst>
              </a:tr>
              <a:tr h="241822"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Elise </a:t>
                      </a:r>
                      <a:r>
                        <a:rPr lang="fr-FR" sz="16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Riquin</a:t>
                      </a:r>
                      <a:endParaRPr lang="fr-FR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326" marR="69326" marT="34663" marB="34663"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MCU-PH</a:t>
                      </a:r>
                    </a:p>
                  </a:txBody>
                  <a:tcPr marL="69326" marR="69326" marT="34663" marB="34663">
                    <a:solidFill>
                      <a:srgbClr val="EA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330067"/>
                  </a:ext>
                </a:extLst>
              </a:tr>
              <a:tr h="234122"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Sandrine </a:t>
                      </a:r>
                      <a:r>
                        <a:rPr lang="fr-FR" sz="16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Lesourn</a:t>
                      </a:r>
                      <a:endParaRPr lang="fr-FR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326" marR="69326" marT="34663" marB="34663">
                    <a:solidFill>
                      <a:srgbClr val="CBD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MCU</a:t>
                      </a:r>
                    </a:p>
                  </a:txBody>
                  <a:tcPr marL="69326" marR="69326" marT="34663" marB="34663">
                    <a:solidFill>
                      <a:srgbClr val="CB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63328"/>
                  </a:ext>
                </a:extLst>
              </a:tr>
            </a:tbl>
          </a:graphicData>
        </a:graphic>
      </p:graphicFrame>
      <p:grpSp>
        <p:nvGrpSpPr>
          <p:cNvPr id="2083" name="Groupe 2082">
            <a:extLst>
              <a:ext uri="{FF2B5EF4-FFF2-40B4-BE49-F238E27FC236}">
                <a16:creationId xmlns:a16="http://schemas.microsoft.com/office/drawing/2014/main" id="{69C1FE57-9DA3-4906-8F7D-270EFA6EC6F4}"/>
              </a:ext>
            </a:extLst>
          </p:cNvPr>
          <p:cNvGrpSpPr/>
          <p:nvPr/>
        </p:nvGrpSpPr>
        <p:grpSpPr>
          <a:xfrm>
            <a:off x="11236744" y="1544679"/>
            <a:ext cx="914400" cy="1643278"/>
            <a:chOff x="11120892" y="1394433"/>
            <a:chExt cx="914400" cy="1643278"/>
          </a:xfrm>
        </p:grpSpPr>
        <p:pic>
          <p:nvPicPr>
            <p:cNvPr id="1034" name="Picture 10" descr="Université de Tours - Accueil">
              <a:extLst>
                <a:ext uri="{FF2B5EF4-FFF2-40B4-BE49-F238E27FC236}">
                  <a16:creationId xmlns:a16="http://schemas.microsoft.com/office/drawing/2014/main" id="{5DE88348-50DC-45CB-97F6-5C0F9D718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0892" y="1394433"/>
              <a:ext cx="914400" cy="330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NANTES UNIVERSITÉ - Université Jules Verne">
              <a:extLst>
                <a:ext uri="{FF2B5EF4-FFF2-40B4-BE49-F238E27FC236}">
                  <a16:creationId xmlns:a16="http://schemas.microsoft.com/office/drawing/2014/main" id="{5013650B-E8A9-4FB5-99CC-A9F49F783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6927" y="1778040"/>
              <a:ext cx="825420" cy="276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Université de Bretagne-Occidentale — Wikipédia">
              <a:extLst>
                <a:ext uri="{FF2B5EF4-FFF2-40B4-BE49-F238E27FC236}">
                  <a16:creationId xmlns:a16="http://schemas.microsoft.com/office/drawing/2014/main" id="{7E4A7D1D-1FE4-4C1F-BEDA-661405C5E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418" y="2096979"/>
              <a:ext cx="650870" cy="37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Logo - Université Angers">
              <a:extLst>
                <a:ext uri="{FF2B5EF4-FFF2-40B4-BE49-F238E27FC236}">
                  <a16:creationId xmlns:a16="http://schemas.microsoft.com/office/drawing/2014/main" id="{2B7458ED-A79D-4A68-86CF-AD44F5F07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9650" y="2493916"/>
              <a:ext cx="786064" cy="23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Université Rennes-II — Wikipédia">
              <a:extLst>
                <a:ext uri="{FF2B5EF4-FFF2-40B4-BE49-F238E27FC236}">
                  <a16:creationId xmlns:a16="http://schemas.microsoft.com/office/drawing/2014/main" id="{5053DCB4-546A-47FD-98AD-CD1A84E923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26"/>
            <a:stretch/>
          </p:blipFill>
          <p:spPr bwMode="auto">
            <a:xfrm>
              <a:off x="11169650" y="2772693"/>
              <a:ext cx="767449" cy="265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0" name="Groupe 2089">
            <a:extLst>
              <a:ext uri="{FF2B5EF4-FFF2-40B4-BE49-F238E27FC236}">
                <a16:creationId xmlns:a16="http://schemas.microsoft.com/office/drawing/2014/main" id="{01DB9E71-ED9D-4427-9908-FF813B7A9DF7}"/>
              </a:ext>
            </a:extLst>
          </p:cNvPr>
          <p:cNvGrpSpPr/>
          <p:nvPr/>
        </p:nvGrpSpPr>
        <p:grpSpPr>
          <a:xfrm>
            <a:off x="505107" y="5005149"/>
            <a:ext cx="2032133" cy="1560468"/>
            <a:chOff x="505107" y="5005149"/>
            <a:chExt cx="2032133" cy="1560468"/>
          </a:xfrm>
        </p:grpSpPr>
        <p:pic>
          <p:nvPicPr>
            <p:cNvPr id="2050" name="Image 31" descr="https://exac-t.univ-tours.fr/medias/photo/vignette_1666088253437-jpg">
              <a:extLst>
                <a:ext uri="{FF2B5EF4-FFF2-40B4-BE49-F238E27FC236}">
                  <a16:creationId xmlns:a16="http://schemas.microsoft.com/office/drawing/2014/main" id="{67940943-4BDA-4853-AA95-85EDBB234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07" y="5005149"/>
              <a:ext cx="2032133" cy="1560468"/>
            </a:xfrm>
            <a:prstGeom prst="rect">
              <a:avLst/>
            </a:prstGeom>
            <a:noFill/>
            <a:ln w="19050">
              <a:solidFill>
                <a:srgbClr val="2E489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" name="Image 2088">
              <a:extLst>
                <a:ext uri="{FF2B5EF4-FFF2-40B4-BE49-F238E27FC236}">
                  <a16:creationId xmlns:a16="http://schemas.microsoft.com/office/drawing/2014/main" id="{8BD6450D-9ECA-4715-992D-428C8540A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246" y="5348317"/>
              <a:ext cx="321840" cy="261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4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4;g1a9432b2518_0_291">
            <a:extLst>
              <a:ext uri="{FF2B5EF4-FFF2-40B4-BE49-F238E27FC236}">
                <a16:creationId xmlns:a16="http://schemas.microsoft.com/office/drawing/2014/main" id="{40CDA9CE-D54F-83BC-1C43-49744A292979}"/>
              </a:ext>
            </a:extLst>
          </p:cNvPr>
          <p:cNvSpPr txBox="1"/>
          <p:nvPr/>
        </p:nvSpPr>
        <p:spPr>
          <a:xfrm>
            <a:off x="95895" y="1168869"/>
            <a:ext cx="6841836" cy="463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lvl="1" indent="-285750" algn="just">
              <a:spcAft>
                <a:spcPts val="1200"/>
              </a:spcAft>
              <a:buClr>
                <a:srgbClr val="2D437F"/>
              </a:buClr>
              <a:buSzPct val="110000"/>
              <a:buFont typeface="Wingdings" panose="05000000000000000000" pitchFamily="2" charset="2"/>
              <a:buChar char="Ø"/>
            </a:pPr>
            <a:r>
              <a:rPr lang="fr-FR" sz="2000" kern="100" dirty="0">
                <a:solidFill>
                  <a:srgbClr val="2D43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Formation des personnels du médico-social </a:t>
            </a:r>
          </a:p>
          <a:p>
            <a:pPr marL="808038" lvl="1" indent="-285750" algn="just"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kern="100" dirty="0">
                <a:solidFill>
                  <a:srgbClr val="6AACD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CRA (Bretagne, Pays de la Loire et Centre)</a:t>
            </a:r>
          </a:p>
          <a:p>
            <a:pPr marL="808038" lvl="1" indent="-285750" algn="just"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kern="100" dirty="0">
                <a:solidFill>
                  <a:srgbClr val="6AACD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Universités : DU et formations courtes </a:t>
            </a:r>
          </a:p>
          <a:p>
            <a:pPr marL="808038" lvl="1" indent="-285750" algn="just">
              <a:spcAft>
                <a:spcPts val="600"/>
              </a:spcAft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kern="100" dirty="0">
                <a:solidFill>
                  <a:srgbClr val="6AACD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Journées inter-CRA </a:t>
            </a:r>
            <a:r>
              <a:rPr lang="fr-FR" sz="1200" kern="100" dirty="0">
                <a:solidFill>
                  <a:srgbClr val="6AACD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(Angers décembre  2023)</a:t>
            </a:r>
          </a:p>
          <a:p>
            <a:pPr lvl="0"/>
            <a:endParaRPr lang="fr-FR" sz="2000" dirty="0"/>
          </a:p>
          <a:p>
            <a:pPr marL="514350" lvl="1" indent="-285750" algn="just">
              <a:buClr>
                <a:srgbClr val="2D437F"/>
              </a:buClr>
              <a:buSzPct val="110000"/>
              <a:buFont typeface="Wingdings" panose="05000000000000000000" pitchFamily="2" charset="2"/>
              <a:buChar char="Ø"/>
            </a:pPr>
            <a:r>
              <a:rPr lang="fr-FR" sz="2000" kern="100" dirty="0">
                <a:solidFill>
                  <a:srgbClr val="2D43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Sensibilisation des personnels des Universités dans le cadre du programme national</a:t>
            </a:r>
          </a:p>
          <a:p>
            <a:pPr marL="522288" lvl="1" algn="just">
              <a:buSzPct val="110000"/>
            </a:pPr>
            <a:r>
              <a:rPr lang="fr-FR" sz="2000" kern="100" dirty="0">
                <a:solidFill>
                  <a:srgbClr val="2D43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22288" lvl="1" algn="just">
              <a:buSzPct val="110000"/>
            </a:pPr>
            <a:endParaRPr lang="fr-FR" sz="2000" kern="100" dirty="0">
              <a:solidFill>
                <a:srgbClr val="2D437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22288" lvl="1" algn="just">
              <a:buSzPct val="110000"/>
            </a:pPr>
            <a:endParaRPr lang="fr-FR" sz="2000" kern="100" dirty="0">
              <a:solidFill>
                <a:srgbClr val="2D437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85750" algn="just">
              <a:spcBef>
                <a:spcPts val="1200"/>
              </a:spcBef>
              <a:spcAft>
                <a:spcPts val="1200"/>
              </a:spcAft>
              <a:buClr>
                <a:srgbClr val="2D437F"/>
              </a:buClr>
              <a:buSzPct val="110000"/>
              <a:buFont typeface="Wingdings" panose="05000000000000000000" pitchFamily="2" charset="2"/>
              <a:buChar char="Ø"/>
            </a:pPr>
            <a:r>
              <a:rPr lang="fr-FR" sz="2000" kern="100" dirty="0">
                <a:solidFill>
                  <a:srgbClr val="2D43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Education Interprofessionnelle</a:t>
            </a:r>
          </a:p>
          <a:p>
            <a:pPr marL="808038" lvl="1" indent="-285750" algn="just"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kern="100" dirty="0">
                <a:solidFill>
                  <a:srgbClr val="6AACD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2022 : 7 bourses de participation à l’ARAPI</a:t>
            </a:r>
          </a:p>
          <a:p>
            <a:pPr marL="808038" lvl="1" indent="-285750" algn="just"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kern="100" dirty="0">
                <a:solidFill>
                  <a:srgbClr val="6AACD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2023 : 4 bourses de participation à l’INSAR </a:t>
            </a:r>
            <a:endParaRPr lang="fr-FR" sz="1800" kern="100" dirty="0">
              <a:solidFill>
                <a:srgbClr val="6AACD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8D694F9-1559-480B-96AB-52A9C4A31075}"/>
              </a:ext>
            </a:extLst>
          </p:cNvPr>
          <p:cNvGrpSpPr/>
          <p:nvPr/>
        </p:nvGrpSpPr>
        <p:grpSpPr>
          <a:xfrm>
            <a:off x="7656357" y="922759"/>
            <a:ext cx="2320432" cy="1362137"/>
            <a:chOff x="7881420" y="1935066"/>
            <a:chExt cx="4078982" cy="207766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E84F294-97BA-396D-8273-E8861867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20" y="1935066"/>
              <a:ext cx="4078982" cy="2077666"/>
            </a:xfrm>
            <a:prstGeom prst="roundRect">
              <a:avLst/>
            </a:prstGeom>
          </p:spPr>
        </p:pic>
        <p:pic>
          <p:nvPicPr>
            <p:cNvPr id="10" name="Picture 4" descr="CHRU de Tours. Autisme &amp; Troubles du Neurodéveloppement.">
              <a:extLst>
                <a:ext uri="{FF2B5EF4-FFF2-40B4-BE49-F238E27FC236}">
                  <a16:creationId xmlns:a16="http://schemas.microsoft.com/office/drawing/2014/main" id="{8E93FDC5-EEE7-A292-1DF3-DD5D86FA0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9" y="2869181"/>
              <a:ext cx="1134450" cy="53952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B72D663D-19A9-DA31-FC5F-D49929704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2319" y="2611918"/>
              <a:ext cx="1047615" cy="72396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B60875C-A6CA-363A-9E51-85664D098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872" y="2235328"/>
              <a:ext cx="966267" cy="55027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4314A8E-1508-5FDC-45B1-52440D7D5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0471" y="946651"/>
            <a:ext cx="1738517" cy="1362137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3DA66-4EFD-4265-BFE2-7E909A743A2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21" y="2728646"/>
            <a:ext cx="2639560" cy="1895896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15" name="Titre 6">
            <a:extLst>
              <a:ext uri="{FF2B5EF4-FFF2-40B4-BE49-F238E27FC236}">
                <a16:creationId xmlns:a16="http://schemas.microsoft.com/office/drawing/2014/main" id="{EBD3CED2-CF94-41F0-9AEB-0174C8D3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5" y="236920"/>
            <a:ext cx="11027993" cy="565150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Indicateurs pédagogiques : sensibilisation et formation du personnel</a:t>
            </a:r>
            <a:br>
              <a:rPr lang="fr-FR" sz="2400" dirty="0">
                <a:solidFill>
                  <a:srgbClr val="0E8780"/>
                </a:solidFill>
                <a:latin typeface="Trebuchet MS" panose="020B0603020202020204" pitchFamily="34" charset="0"/>
                <a:ea typeface="Gadugi" panose="020B0502040204020203" pitchFamily="34" charset="0"/>
              </a:rPr>
            </a:br>
            <a:endParaRPr lang="fr-FR" sz="2400" dirty="0"/>
          </a:p>
        </p:txBody>
      </p:sp>
      <p:pic>
        <p:nvPicPr>
          <p:cNvPr id="2052" name="Picture 4" descr="Université de Tours - Accueil">
            <a:extLst>
              <a:ext uri="{FF2B5EF4-FFF2-40B4-BE49-F238E27FC236}">
                <a16:creationId xmlns:a16="http://schemas.microsoft.com/office/drawing/2014/main" id="{D7CCA03A-1917-4938-B08A-BB821AF9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08" y="3227437"/>
            <a:ext cx="1121204" cy="4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o.remove.bg/downloads/b7a92e86-378f-43e7-a5dd-c79a3b42e8e3/image-removebg-preview.png">
            <a:extLst>
              <a:ext uri="{FF2B5EF4-FFF2-40B4-BE49-F238E27FC236}">
                <a16:creationId xmlns:a16="http://schemas.microsoft.com/office/drawing/2014/main" id="{6862AB5C-222E-4B7F-A04D-49AF158D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3627965"/>
            <a:ext cx="807183" cy="4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o.remove.bg/downloads/51733d11-4e28-45e5-8660-5da5d4743738/image-removebg-preview.png">
            <a:extLst>
              <a:ext uri="{FF2B5EF4-FFF2-40B4-BE49-F238E27FC236}">
                <a16:creationId xmlns:a16="http://schemas.microsoft.com/office/drawing/2014/main" id="{413D1EE6-8771-44AA-871E-FA33C27D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99" y="3579336"/>
            <a:ext cx="153500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9791C4-4FB5-4FEA-B342-52BBF1647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3280" y="5224661"/>
            <a:ext cx="4265708" cy="1376551"/>
          </a:xfrm>
          <a:prstGeom prst="rect">
            <a:avLst/>
          </a:prstGeom>
        </p:spPr>
      </p:pic>
      <p:pic>
        <p:nvPicPr>
          <p:cNvPr id="3074" name="Picture 2" descr="Espace de Formation">
            <a:extLst>
              <a:ext uri="{FF2B5EF4-FFF2-40B4-BE49-F238E27FC236}">
                <a16:creationId xmlns:a16="http://schemas.microsoft.com/office/drawing/2014/main" id="{769A73B3-4500-4E6A-BFB0-1AEB7D71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46" y="3310681"/>
            <a:ext cx="1596115" cy="3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5493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1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086451A8-31A2-4E87-B231-DB77B70AC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4606" b="-17820"/>
          <a:stretch/>
        </p:blipFill>
        <p:spPr bwMode="auto">
          <a:xfrm>
            <a:off x="10333266" y="5585115"/>
            <a:ext cx="850462" cy="38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A43516F-E876-4D39-BDA7-2761C1A0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Indicateurs Recherche</a:t>
            </a:r>
          </a:p>
        </p:txBody>
      </p:sp>
      <p:sp>
        <p:nvSpPr>
          <p:cNvPr id="5" name="Google Shape;204;g1a9432b2518_0_291">
            <a:extLst>
              <a:ext uri="{FF2B5EF4-FFF2-40B4-BE49-F238E27FC236}">
                <a16:creationId xmlns:a16="http://schemas.microsoft.com/office/drawing/2014/main" id="{40CDA9CE-D54F-83BC-1C43-49744A292979}"/>
              </a:ext>
            </a:extLst>
          </p:cNvPr>
          <p:cNvSpPr txBox="1"/>
          <p:nvPr/>
        </p:nvSpPr>
        <p:spPr>
          <a:xfrm>
            <a:off x="62932" y="562552"/>
            <a:ext cx="7521793" cy="634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 defTabSz="1219170">
              <a:lnSpc>
                <a:spcPts val="3500"/>
              </a:lnSpc>
              <a:spcBef>
                <a:spcPts val="1200"/>
              </a:spcBef>
              <a:buClr>
                <a:srgbClr val="2D437F"/>
              </a:buClr>
              <a:buSzPct val="110000"/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  <a:latin typeface="+mn-lt"/>
                <a:ea typeface="Gadugi"/>
                <a:cs typeface="+mj-cs"/>
              </a:rPr>
              <a:t>Contrats de recherche </a:t>
            </a:r>
            <a:r>
              <a:rPr lang="fr-FR" sz="2000" dirty="0">
                <a:solidFill>
                  <a:srgbClr val="2D437F"/>
                </a:solidFill>
                <a:latin typeface="+mn-lt"/>
                <a:ea typeface="Gadugi"/>
                <a:cs typeface="+mj-cs"/>
              </a:rPr>
              <a:t>:</a:t>
            </a:r>
          </a:p>
          <a:p>
            <a:pPr marL="549275" lvl="1" indent="-285750" defTabSz="1219170">
              <a:lnSpc>
                <a:spcPts val="3500"/>
              </a:lnSpc>
              <a:spcBef>
                <a:spcPct val="0"/>
              </a:spcBef>
              <a:buClr>
                <a:srgbClr val="2D437F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  <a:latin typeface="+mn-lt"/>
              </a:rPr>
              <a:t>ANR PRT </a:t>
            </a:r>
            <a:r>
              <a:rPr lang="fr-FR" sz="1800" dirty="0">
                <a:solidFill>
                  <a:srgbClr val="6AACDE"/>
                </a:solidFill>
                <a:latin typeface="+mn-lt"/>
              </a:rPr>
              <a:t>(Recherche Translationnelle en Santé) </a:t>
            </a:r>
            <a:r>
              <a:rPr lang="fr-FR" sz="1800" b="1" dirty="0">
                <a:solidFill>
                  <a:srgbClr val="6AACDE"/>
                </a:solidFill>
                <a:latin typeface="+mn-lt"/>
              </a:rPr>
              <a:t>: </a:t>
            </a:r>
            <a:r>
              <a:rPr lang="fr-FR" sz="1800" dirty="0">
                <a:solidFill>
                  <a:srgbClr val="6AACDE"/>
                </a:solidFill>
                <a:latin typeface="+mn-lt"/>
              </a:rPr>
              <a:t>projet  SIRCUS (795 K€)</a:t>
            </a:r>
            <a:r>
              <a:rPr lang="fr-FR" sz="1800" dirty="0">
                <a:solidFill>
                  <a:srgbClr val="2D437F"/>
                </a:solidFill>
                <a:latin typeface="+mn-lt"/>
              </a:rPr>
              <a:t> </a:t>
            </a:r>
          </a:p>
          <a:p>
            <a:pPr marL="549275" lvl="1" indent="-285750" defTabSz="1219170">
              <a:lnSpc>
                <a:spcPts val="3500"/>
              </a:lnSpc>
              <a:spcBef>
                <a:spcPct val="0"/>
              </a:spcBef>
              <a:spcAft>
                <a:spcPts val="1200"/>
              </a:spcAft>
              <a:buClr>
                <a:srgbClr val="2D437F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  <a:latin typeface="+mn-lt"/>
              </a:rPr>
              <a:t>ANR PRC </a:t>
            </a:r>
            <a:r>
              <a:rPr lang="fr-FR" sz="1800" dirty="0">
                <a:solidFill>
                  <a:srgbClr val="6AACDE"/>
                </a:solidFill>
                <a:latin typeface="+mn-lt"/>
              </a:rPr>
              <a:t>(Recherche Collaborative) : projet ExtraNeuro (124 K€)</a:t>
            </a:r>
          </a:p>
          <a:p>
            <a:pPr marL="549275" lvl="1" indent="-285750" defTabSz="1219170">
              <a:spcBef>
                <a:spcPct val="0"/>
              </a:spcBef>
              <a:buClr>
                <a:srgbClr val="2D437F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  <a:latin typeface="+mn-lt"/>
              </a:rPr>
              <a:t>Collaboration internationale CHRU de Tours (pédopsychiatrie et néonatologie) - Ohio State Université (USA)</a:t>
            </a:r>
          </a:p>
          <a:p>
            <a:pPr marL="538163" lvl="1" defTabSz="1219170">
              <a:spcBef>
                <a:spcPct val="0"/>
              </a:spcBef>
              <a:buClr>
                <a:srgbClr val="6AACDE"/>
              </a:buClr>
              <a:buSzPct val="110000"/>
            </a:pPr>
            <a:r>
              <a:rPr lang="fr-FR" sz="1800" dirty="0">
                <a:solidFill>
                  <a:srgbClr val="6AACDE"/>
                </a:solidFill>
                <a:latin typeface="+mn-lt"/>
              </a:rPr>
              <a:t>Chercheuse en mobilité  (3 mois/an 2022-25) </a:t>
            </a:r>
          </a:p>
          <a:p>
            <a:pPr marL="549275" lvl="1" indent="-285750" defTabSz="1219170">
              <a:lnSpc>
                <a:spcPts val="3500"/>
              </a:lnSpc>
              <a:spcBef>
                <a:spcPct val="0"/>
              </a:spcBef>
              <a:buClr>
                <a:srgbClr val="2D437F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D437F"/>
                </a:solidFill>
                <a:latin typeface="+mn-lt"/>
              </a:rPr>
              <a:t>Projet Grand Ouest : base de données des PCO TND  </a:t>
            </a:r>
          </a:p>
          <a:p>
            <a:pPr marL="814387" lvl="1" indent="-285750" defTabSz="1219170">
              <a:spcBef>
                <a:spcPct val="0"/>
              </a:spcBef>
              <a:buClr>
                <a:srgbClr val="6AACDE"/>
              </a:buClr>
              <a:buSzPct val="110000"/>
              <a:buFont typeface="Calibri" panose="020F0502020204030204" pitchFamily="34" charset="0"/>
              <a:buChar char="−"/>
            </a:pPr>
            <a:r>
              <a:rPr lang="fr-FR" sz="1800" dirty="0">
                <a:solidFill>
                  <a:srgbClr val="6AACDE"/>
                </a:solidFill>
                <a:latin typeface="+mn-lt"/>
              </a:rPr>
              <a:t>Recrutement d’un AHU de santé publique (novembre 2022 - 2 ans)</a:t>
            </a:r>
          </a:p>
          <a:p>
            <a:pPr marL="814387" lvl="1" indent="-285750" defTabSz="1219170">
              <a:spcBef>
                <a:spcPct val="0"/>
              </a:spcBef>
              <a:buClr>
                <a:srgbClr val="6AACDE"/>
              </a:buClr>
              <a:buSzPct val="110000"/>
              <a:buFont typeface="Calibri" panose="020F0502020204030204" pitchFamily="34" charset="0"/>
              <a:buChar char="−"/>
            </a:pPr>
            <a:r>
              <a:rPr lang="fr-FR" sz="1800" dirty="0">
                <a:solidFill>
                  <a:srgbClr val="6AACDE"/>
                </a:solidFill>
                <a:latin typeface="+mn-lt"/>
              </a:rPr>
              <a:t>Recrutement d’un data </a:t>
            </a:r>
            <a:r>
              <a:rPr lang="fr-FR" sz="1800" dirty="0" err="1">
                <a:solidFill>
                  <a:srgbClr val="6AACDE"/>
                </a:solidFill>
                <a:latin typeface="+mn-lt"/>
              </a:rPr>
              <a:t>analyst</a:t>
            </a:r>
            <a:r>
              <a:rPr lang="fr-FR" sz="1800" dirty="0">
                <a:solidFill>
                  <a:srgbClr val="6AACDE"/>
                </a:solidFill>
                <a:latin typeface="+mn-lt"/>
              </a:rPr>
              <a:t> (juin 2023 – 1,5 ans)</a:t>
            </a:r>
          </a:p>
          <a:p>
            <a:pPr marL="342900" lvl="1" indent="-342900" defTabSz="1219170">
              <a:lnSpc>
                <a:spcPts val="3500"/>
              </a:lnSpc>
              <a:spcBef>
                <a:spcPts val="1200"/>
              </a:spcBef>
              <a:buClr>
                <a:srgbClr val="2D437F"/>
              </a:buClr>
              <a:buSzPct val="110000"/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  <a:latin typeface="+mn-lt"/>
                <a:ea typeface="Gadugi"/>
                <a:cs typeface="+mj-cs"/>
              </a:rPr>
              <a:t>Thèses de science </a:t>
            </a:r>
            <a:r>
              <a:rPr lang="fr-FR" sz="2000" dirty="0">
                <a:solidFill>
                  <a:srgbClr val="2D437F"/>
                </a:solidFill>
                <a:latin typeface="+mn-lt"/>
                <a:ea typeface="Gadugi"/>
                <a:cs typeface="+mj-cs"/>
              </a:rPr>
              <a:t>: 2 en cours</a:t>
            </a:r>
          </a:p>
          <a:p>
            <a:pPr marL="715645" lvl="1" indent="-285750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6AACDE"/>
                </a:solidFill>
                <a:latin typeface="+mn-lt"/>
              </a:rPr>
              <a:t>Projet  SIRCUS</a:t>
            </a:r>
          </a:p>
          <a:p>
            <a:pPr marL="715645" lvl="1" indent="-285750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6AACDE"/>
                </a:solidFill>
                <a:latin typeface="+mn-lt"/>
              </a:rPr>
              <a:t>Projet Extra</a:t>
            </a:r>
            <a:r>
              <a:rPr lang="fr-FR" sz="1800" dirty="0">
                <a:solidFill>
                  <a:srgbClr val="6AACDE"/>
                </a:solidFill>
                <a:latin typeface="+mn-lt"/>
                <a:ea typeface="Gadugi"/>
                <a:cs typeface="+mj-cs"/>
              </a:rPr>
              <a:t>Neuro</a:t>
            </a:r>
          </a:p>
          <a:p>
            <a:pPr marL="342900" lvl="1" indent="-342900" defTabSz="1219170">
              <a:lnSpc>
                <a:spcPts val="3500"/>
              </a:lnSpc>
              <a:spcBef>
                <a:spcPts val="1200"/>
              </a:spcBef>
              <a:buClr>
                <a:srgbClr val="2D437F"/>
              </a:buClr>
              <a:buSzPct val="110000"/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2D437F"/>
                </a:solidFill>
                <a:ea typeface="Gadugi"/>
              </a:rPr>
              <a:t>Publications citant </a:t>
            </a:r>
            <a:r>
              <a:rPr lang="fr-FR" sz="1800" b="1" dirty="0" err="1">
                <a:solidFill>
                  <a:srgbClr val="2D437F"/>
                </a:solidFill>
                <a:ea typeface="Gadugi"/>
              </a:rPr>
              <a:t>Exac·t</a:t>
            </a:r>
            <a:r>
              <a:rPr lang="fr-FR" sz="1800" b="1" dirty="0">
                <a:solidFill>
                  <a:srgbClr val="2D437F"/>
                </a:solidFill>
                <a:ea typeface="Gadugi"/>
              </a:rPr>
              <a:t> </a:t>
            </a:r>
            <a:r>
              <a:rPr lang="fr-FR" sz="1800" dirty="0">
                <a:solidFill>
                  <a:srgbClr val="2D437F"/>
                </a:solidFill>
                <a:ea typeface="Gadugi"/>
              </a:rPr>
              <a:t>: 7</a:t>
            </a:r>
          </a:p>
          <a:p>
            <a:pPr marL="715645" lvl="1" indent="-285750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6AACDE"/>
                </a:solidFill>
                <a:latin typeface="+mn-lt"/>
              </a:rPr>
              <a:t>Rang A: 1</a:t>
            </a:r>
          </a:p>
          <a:p>
            <a:pPr marL="715645" lvl="1" indent="-285750" defTabSz="1219170">
              <a:spcBef>
                <a:spcPct val="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6AACDE"/>
                </a:solidFill>
                <a:latin typeface="+mn-lt"/>
              </a:rPr>
              <a:t>Rang B : 2</a:t>
            </a:r>
          </a:p>
          <a:p>
            <a:pPr marL="429895" lvl="1" defTabSz="1219170">
              <a:lnSpc>
                <a:spcPts val="3500"/>
              </a:lnSpc>
              <a:spcBef>
                <a:spcPct val="0"/>
              </a:spcBef>
              <a:buClr>
                <a:srgbClr val="002060"/>
              </a:buClr>
              <a:buSzPct val="110000"/>
            </a:pPr>
            <a:endParaRPr lang="fr-FR" sz="1800" dirty="0">
              <a:solidFill>
                <a:srgbClr val="002060"/>
              </a:solidFill>
              <a:latin typeface="Trebuchet MS"/>
              <a:ea typeface="Trebuchet MS"/>
              <a:cs typeface="Trebuchet MS"/>
            </a:endParaRPr>
          </a:p>
        </p:txBody>
      </p:sp>
      <p:pic>
        <p:nvPicPr>
          <p:cNvPr id="6" name="Picture 2" descr="illustrations, cliparts, dessins animés et icônes de deux hommes discutant des données du serveur cloud - base de données">
            <a:extLst>
              <a:ext uri="{FF2B5EF4-FFF2-40B4-BE49-F238E27FC236}">
                <a16:creationId xmlns:a16="http://schemas.microsoft.com/office/drawing/2014/main" id="{F1A19843-5464-4E34-B148-8623DFAE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90" y="3880781"/>
            <a:ext cx="1981050" cy="1647638"/>
          </a:xfrm>
          <a:prstGeom prst="roundRect">
            <a:avLst/>
          </a:prstGeom>
          <a:noFill/>
          <a:ln>
            <a:solidFill>
              <a:srgbClr val="2D43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D9402F17-E761-4514-ADC3-0328B2125618}"/>
              </a:ext>
            </a:extLst>
          </p:cNvPr>
          <p:cNvGrpSpPr/>
          <p:nvPr/>
        </p:nvGrpSpPr>
        <p:grpSpPr>
          <a:xfrm>
            <a:off x="9372934" y="1028741"/>
            <a:ext cx="2406806" cy="1785281"/>
            <a:chOff x="9566531" y="1990767"/>
            <a:chExt cx="2406806" cy="1785281"/>
          </a:xfrm>
        </p:grpSpPr>
        <p:pic>
          <p:nvPicPr>
            <p:cNvPr id="22" name="Image 21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7FFC8065-EEE2-4AC1-AEA6-5C7A414BD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094" y="3355296"/>
              <a:ext cx="1021243" cy="420752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6796935-81B1-4A4F-9AEF-FB7A031405AA}"/>
                </a:ext>
              </a:extLst>
            </p:cNvPr>
            <p:cNvGrpSpPr/>
            <p:nvPr/>
          </p:nvGrpSpPr>
          <p:grpSpPr>
            <a:xfrm>
              <a:off x="9566531" y="1990767"/>
              <a:ext cx="2406806" cy="1330645"/>
              <a:chOff x="9819723" y="3056423"/>
              <a:chExt cx="2158376" cy="1144414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7A841920-8A53-4697-B242-1D117E44394F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5297" y="3357787"/>
                <a:ext cx="2072802" cy="843050"/>
              </a:xfrm>
              <a:prstGeom prst="roundRect">
                <a:avLst/>
              </a:prstGeom>
              <a:noFill/>
              <a:ln w="9525">
                <a:solidFill>
                  <a:srgbClr val="5C97D2"/>
                </a:solidFill>
                <a:miter lim="800000"/>
                <a:headEnd/>
                <a:tailEnd/>
              </a:ln>
            </p:spPr>
          </p:pic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D8D5045-9010-4058-B11A-2867FADBF253}"/>
                  </a:ext>
                </a:extLst>
              </p:cNvPr>
              <p:cNvSpPr txBox="1"/>
              <p:nvPr/>
            </p:nvSpPr>
            <p:spPr>
              <a:xfrm>
                <a:off x="9819723" y="3056423"/>
                <a:ext cx="1832748" cy="351434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dirty="0">
                    <a:solidFill>
                      <a:srgbClr val="64C0E0"/>
                    </a:solidFill>
                    <a:latin typeface="ITC Avant Garde Std Bk Cn" panose="020B0406020202020204" pitchFamily="34" charset="0"/>
                  </a:rPr>
                  <a:t>ExtraNeuro</a:t>
                </a:r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304E8C7-8EF5-496F-912A-739DAB21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92287" y="3389380"/>
              <a:ext cx="474794" cy="32286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9985EEF-5C25-4D1C-BE55-FB1B81AD8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3100" y="3383528"/>
              <a:ext cx="561385" cy="364289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031EB0F-86B4-461F-AE60-D355876DC1C1}"/>
              </a:ext>
            </a:extLst>
          </p:cNvPr>
          <p:cNvGrpSpPr/>
          <p:nvPr/>
        </p:nvGrpSpPr>
        <p:grpSpPr>
          <a:xfrm>
            <a:off x="7239885" y="3880781"/>
            <a:ext cx="2234523" cy="1989415"/>
            <a:chOff x="7678366" y="3467196"/>
            <a:chExt cx="2234523" cy="1989415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DA1D7DE8-2638-4020-8E19-22430F985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3605" t="12688" r="1590" b="26043"/>
            <a:stretch/>
          </p:blipFill>
          <p:spPr>
            <a:xfrm>
              <a:off x="7683054" y="3467196"/>
              <a:ext cx="2132975" cy="1523554"/>
            </a:xfrm>
            <a:prstGeom prst="roundRect">
              <a:avLst/>
            </a:prstGeom>
          </p:spPr>
        </p:pic>
        <p:pic>
          <p:nvPicPr>
            <p:cNvPr id="17" name="Picture 2" descr="Partenariat ENGIE et OHIO State University – France-Science">
              <a:extLst>
                <a:ext uri="{FF2B5EF4-FFF2-40B4-BE49-F238E27FC236}">
                  <a16:creationId xmlns:a16="http://schemas.microsoft.com/office/drawing/2014/main" id="{D20504C0-B2BF-4067-94D5-EFD3BEAF6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472" y="4946277"/>
              <a:ext cx="850462" cy="447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LE STUDIUM Loire Valley Institute for Advanced Studies | Centre sciences">
              <a:extLst>
                <a:ext uri="{FF2B5EF4-FFF2-40B4-BE49-F238E27FC236}">
                  <a16:creationId xmlns:a16="http://schemas.microsoft.com/office/drawing/2014/main" id="{D73C5BAE-43C9-4455-AA2E-3D3795985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366" y="4951797"/>
              <a:ext cx="984388" cy="50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078695DE-07F9-4C22-80B6-58EBD7F5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165" y="5052972"/>
              <a:ext cx="575724" cy="302464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4A3074A-DDAD-46CD-9FEF-34553295AEC0}"/>
              </a:ext>
            </a:extLst>
          </p:cNvPr>
          <p:cNvGrpSpPr/>
          <p:nvPr/>
        </p:nvGrpSpPr>
        <p:grpSpPr>
          <a:xfrm>
            <a:off x="7632437" y="755404"/>
            <a:ext cx="1788209" cy="2357919"/>
            <a:chOff x="7404128" y="636488"/>
            <a:chExt cx="1788209" cy="235791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1F4A6BA-4D5B-49B2-9449-C63BA6591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0437" y="1218216"/>
              <a:ext cx="1472659" cy="1330646"/>
              <a:chOff x="6960" y="10781"/>
              <a:chExt cx="3785" cy="342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3B805A27-F8DF-4AE8-8729-3BDF647E4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50"/>
              <a:stretch>
                <a:fillRect/>
              </a:stretch>
            </p:blipFill>
            <p:spPr bwMode="auto">
              <a:xfrm>
                <a:off x="6960" y="10781"/>
                <a:ext cx="3785" cy="3420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1E2DE0C5-CBEF-4181-ACED-9CF684B54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60" t="17812" r="46152" b="69872"/>
              <a:stretch>
                <a:fillRect/>
              </a:stretch>
            </p:blipFill>
            <p:spPr bwMode="auto">
              <a:xfrm>
                <a:off x="8498" y="12463"/>
                <a:ext cx="339" cy="328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BFBC20E-4BAF-494A-94E3-8355577B0927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830" y="636488"/>
              <a:ext cx="760010" cy="546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" descr="Laboratoire d Informatique - LIFAT - Home">
              <a:extLst>
                <a:ext uri="{FF2B5EF4-FFF2-40B4-BE49-F238E27FC236}">
                  <a16:creationId xmlns:a16="http://schemas.microsoft.com/office/drawing/2014/main" id="{2FED3E89-64ED-4FBF-A8C9-4E8D3E20C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426" y="2678048"/>
              <a:ext cx="475911" cy="27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Université de Tours - U 1253 - Imagerie et Cerveau - iBrain">
              <a:extLst>
                <a:ext uri="{FF2B5EF4-FFF2-40B4-BE49-F238E27FC236}">
                  <a16:creationId xmlns:a16="http://schemas.microsoft.com/office/drawing/2014/main" id="{B76791BE-AD4E-4287-85D2-499FC4EE2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128" y="2672529"/>
              <a:ext cx="435072" cy="28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GCS HUGO Hopitaux Universitaires du Grand Ouest">
              <a:extLst>
                <a:ext uri="{FF2B5EF4-FFF2-40B4-BE49-F238E27FC236}">
                  <a16:creationId xmlns:a16="http://schemas.microsoft.com/office/drawing/2014/main" id="{0608503B-BA57-4842-877C-E84598614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830" y="2668177"/>
              <a:ext cx="815575" cy="32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https://o.remove.bg/downloads/46026eb2-1961-40c3-8585-4a6a46a784fb/image-removebg-preview.png">
            <a:extLst>
              <a:ext uri="{FF2B5EF4-FFF2-40B4-BE49-F238E27FC236}">
                <a16:creationId xmlns:a16="http://schemas.microsoft.com/office/drawing/2014/main" id="{0C0A3E22-3A7F-4A7E-9768-287E337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79" y="2487282"/>
            <a:ext cx="1274969" cy="6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9432b2518_0_2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/>
              <a:t>2</a:t>
            </a:r>
            <a:endParaRPr/>
          </a:p>
        </p:txBody>
      </p:sp>
      <p:sp>
        <p:nvSpPr>
          <p:cNvPr id="5" name="Google Shape;204;g1a9432b2518_0_291">
            <a:extLst>
              <a:ext uri="{FF2B5EF4-FFF2-40B4-BE49-F238E27FC236}">
                <a16:creationId xmlns:a16="http://schemas.microsoft.com/office/drawing/2014/main" id="{40CDA9CE-D54F-83BC-1C43-49744A292979}"/>
              </a:ext>
            </a:extLst>
          </p:cNvPr>
          <p:cNvSpPr txBox="1"/>
          <p:nvPr/>
        </p:nvSpPr>
        <p:spPr>
          <a:xfrm>
            <a:off x="-104605" y="1019238"/>
            <a:ext cx="8008463" cy="695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8162" fontAlgn="base">
              <a:lnSpc>
                <a:spcPct val="150000"/>
              </a:lnSpc>
              <a:spcAft>
                <a:spcPts val="1200"/>
              </a:spcAft>
              <a:buClr>
                <a:srgbClr val="2D437F"/>
              </a:buClr>
            </a:pPr>
            <a:r>
              <a:rPr lang="fr-FR" sz="2000" u="sng" dirty="0">
                <a:solidFill>
                  <a:srgbClr val="2D437F"/>
                </a:solidFill>
                <a:latin typeface="+mn-lt"/>
              </a:rPr>
              <a:t>Session 2022</a:t>
            </a:r>
          </a:p>
          <a:p>
            <a:pPr marL="806450" lvl="0" indent="-268288" fontAlgn="base">
              <a:lnSpc>
                <a:spcPct val="150000"/>
              </a:lnSpc>
              <a:spcAft>
                <a:spcPts val="1200"/>
              </a:spcAft>
              <a:buClr>
                <a:srgbClr val="2D437F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  <a:latin typeface="+mn-lt"/>
              </a:rPr>
              <a:t>Bourses de Master II </a:t>
            </a:r>
            <a:r>
              <a:rPr lang="fr-FR" sz="2000" dirty="0">
                <a:solidFill>
                  <a:srgbClr val="2D437F"/>
                </a:solidFill>
                <a:latin typeface="+mn-lt"/>
              </a:rPr>
              <a:t>(2500 €/ bourse) : 6</a:t>
            </a:r>
            <a:endParaRPr lang="fr-FR" sz="2000" b="1" dirty="0">
              <a:solidFill>
                <a:srgbClr val="2D437F"/>
              </a:solidFill>
              <a:latin typeface="+mn-lt"/>
            </a:endParaRPr>
          </a:p>
          <a:p>
            <a:pPr marL="806450" lvl="0" indent="-268288" fontAlgn="base">
              <a:lnSpc>
                <a:spcPct val="150000"/>
              </a:lnSpc>
              <a:spcAft>
                <a:spcPts val="1200"/>
              </a:spcAft>
              <a:buClr>
                <a:srgbClr val="2D437F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  <a:latin typeface="+mn-lt"/>
              </a:rPr>
              <a:t>Projets de recherche </a:t>
            </a:r>
            <a:r>
              <a:rPr lang="fr-FR" sz="2000" dirty="0">
                <a:solidFill>
                  <a:srgbClr val="2D437F"/>
                </a:solidFill>
                <a:latin typeface="+mn-lt"/>
              </a:rPr>
              <a:t>sélectionnés et financés (15 000 €/ projet) : 6</a:t>
            </a:r>
          </a:p>
          <a:p>
            <a:pPr marL="1433224" lvl="1" indent="-285750" fontAlgn="base">
              <a:lnSpc>
                <a:spcPct val="150000"/>
              </a:lnSpc>
              <a:spcAft>
                <a:spcPts val="1200"/>
              </a:spcAft>
              <a:buClr>
                <a:srgbClr val="2D437F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AACDE"/>
                </a:solidFill>
                <a:latin typeface="+mn-lt"/>
              </a:rPr>
              <a:t>Réunions du Comité Scientifique</a:t>
            </a:r>
          </a:p>
          <a:p>
            <a:pPr marL="1433224" lvl="1" indent="-285750" fontAlgn="base">
              <a:lnSpc>
                <a:spcPct val="150000"/>
              </a:lnSpc>
              <a:spcAft>
                <a:spcPts val="1200"/>
              </a:spcAft>
              <a:buClr>
                <a:srgbClr val="2D437F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AACDE"/>
                </a:solidFill>
                <a:latin typeface="+mn-lt"/>
              </a:rPr>
              <a:t>Calendrier des AAP</a:t>
            </a:r>
          </a:p>
          <a:p>
            <a:pPr marL="1433224" lvl="1" indent="-285750" fontAlgn="base">
              <a:lnSpc>
                <a:spcPct val="150000"/>
              </a:lnSpc>
              <a:spcAft>
                <a:spcPts val="1200"/>
              </a:spcAft>
              <a:buClr>
                <a:srgbClr val="2D437F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AACDE"/>
                </a:solidFill>
                <a:latin typeface="+mn-lt"/>
              </a:rPr>
              <a:t>Etablissement grille de sélection</a:t>
            </a:r>
          </a:p>
          <a:p>
            <a:pPr marL="1433224" lvl="1" indent="-285750" fontAlgn="base">
              <a:lnSpc>
                <a:spcPct val="150000"/>
              </a:lnSpc>
              <a:spcAft>
                <a:spcPts val="1200"/>
              </a:spcAft>
              <a:buClr>
                <a:srgbClr val="2D437F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AACDE"/>
                </a:solidFill>
                <a:latin typeface="+mn-lt"/>
              </a:rPr>
              <a:t>Sélection des candidatures</a:t>
            </a:r>
          </a:p>
          <a:p>
            <a:pPr marL="538163" lvl="1" fontAlgn="base">
              <a:lnSpc>
                <a:spcPct val="150000"/>
              </a:lnSpc>
              <a:spcAft>
                <a:spcPts val="1200"/>
              </a:spcAft>
              <a:buClr>
                <a:srgbClr val="2D437F"/>
              </a:buClr>
            </a:pPr>
            <a:r>
              <a:rPr lang="fr-FR" sz="2000" u="sng" dirty="0">
                <a:solidFill>
                  <a:srgbClr val="2D437F"/>
                </a:solidFill>
                <a:latin typeface="+mn-lt"/>
              </a:rPr>
              <a:t>Nouvel appel 2023 </a:t>
            </a:r>
            <a:endParaRPr lang="fr-FR" sz="2000" b="1" u="sng" dirty="0">
              <a:solidFill>
                <a:srgbClr val="2D437F"/>
              </a:solidFill>
              <a:latin typeface="+mn-lt"/>
            </a:endParaRPr>
          </a:p>
          <a:p>
            <a:pPr marL="806450" lvl="1" indent="-268288">
              <a:lnSpc>
                <a:spcPct val="150000"/>
              </a:lnSpc>
              <a:buClr>
                <a:srgbClr val="E36C09"/>
              </a:buClr>
              <a:buSzPts val="3600"/>
              <a:buFont typeface="Arial" pitchFamily="34" charset="0"/>
              <a:buChar char="•"/>
            </a:pPr>
            <a:endParaRPr lang="fr-FR" sz="2000" dirty="0">
              <a:latin typeface="+mn-lt"/>
            </a:endParaRPr>
          </a:p>
          <a:p>
            <a:pPr marL="1066512" lvl="1" indent="-457200">
              <a:lnSpc>
                <a:spcPct val="150000"/>
              </a:lnSpc>
              <a:buClr>
                <a:srgbClr val="E36C09"/>
              </a:buClr>
              <a:buSzPts val="3600"/>
              <a:buFont typeface="+mj-lt"/>
              <a:buAutoNum type="arabicPeriod" startAt="2"/>
            </a:pPr>
            <a:endParaRPr lang="fr-FR" sz="2400" dirty="0"/>
          </a:p>
          <a:p>
            <a:pPr marL="457200" indent="-457200">
              <a:lnSpc>
                <a:spcPct val="150000"/>
              </a:lnSpc>
              <a:buClr>
                <a:srgbClr val="E36C09"/>
              </a:buClr>
              <a:buSzPts val="3600"/>
              <a:buFont typeface="+mj-lt"/>
              <a:buAutoNum type="arabicPeriod" startAt="2"/>
            </a:pPr>
            <a:endParaRPr lang="fr-FR" sz="240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066512" lvl="1" indent="-457200">
              <a:buClr>
                <a:srgbClr val="E36C09"/>
              </a:buClr>
              <a:buSzPts val="3600"/>
              <a:buFont typeface="+mj-lt"/>
              <a:buAutoNum type="arabicPeriod" startAt="2"/>
            </a:pPr>
            <a:endParaRPr lang="fr-FR" sz="2400" dirty="0">
              <a:solidFill>
                <a:srgbClr val="002060"/>
              </a:solidFill>
              <a:latin typeface="Trebuchet MS"/>
              <a:ea typeface="Trebuchet MS"/>
              <a:cs typeface="Trebuchet M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F7AB1B9-0B04-48CB-AEAC-CC4B6C88B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1850065"/>
            <a:ext cx="3801258" cy="3304110"/>
          </a:xfrm>
          <a:prstGeom prst="roundRect">
            <a:avLst/>
          </a:prstGeom>
          <a:ln w="12700">
            <a:solidFill>
              <a:srgbClr val="2B5B68"/>
            </a:solidFill>
          </a:ln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2716257-72F2-4EAC-B710-CCA127EE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Indicateurs Recherche : appels d’offre financés par la FHU</a:t>
            </a:r>
          </a:p>
        </p:txBody>
      </p:sp>
    </p:spTree>
    <p:extLst>
      <p:ext uri="{BB962C8B-B14F-4D97-AF65-F5344CB8AC3E}">
        <p14:creationId xmlns:p14="http://schemas.microsoft.com/office/powerpoint/2010/main" val="152549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73B27B67-C4BB-447F-B8EE-21F9CF1F6D70}"/>
              </a:ext>
            </a:extLst>
          </p:cNvPr>
          <p:cNvSpPr txBox="1"/>
          <p:nvPr/>
        </p:nvSpPr>
        <p:spPr>
          <a:xfrm>
            <a:off x="374067" y="3938892"/>
            <a:ext cx="6249163" cy="14311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defTabSz="914400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2D437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Mise en place de « Focus Groups » </a:t>
            </a:r>
            <a:r>
              <a:rPr lang="fr-FR" sz="1800" b="1" dirty="0">
                <a:solidFill>
                  <a:srgbClr val="2D437F"/>
                </a:solidFill>
                <a:sym typeface="Calibri"/>
              </a:rPr>
              <a:t>et simulations </a:t>
            </a:r>
          </a:p>
          <a:p>
            <a:pPr marL="630238" indent="-285750" defTabSz="9144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6AACDE"/>
                </a:solidFill>
                <a:sym typeface="Calibri"/>
              </a:rPr>
              <a:t>Evaluation de l'acceptabilité (techniques de pression, profonde, enregistrements audio-vidéo de </a:t>
            </a:r>
            <a:r>
              <a:rPr lang="fr-FR" sz="1800" dirty="0" err="1">
                <a:solidFill>
                  <a:srgbClr val="6AACDE"/>
                </a:solidFill>
                <a:sym typeface="Calibri"/>
              </a:rPr>
              <a:t>nouveaux-nés</a:t>
            </a:r>
            <a:r>
              <a:rPr lang="fr-FR" sz="1800" dirty="0">
                <a:solidFill>
                  <a:srgbClr val="6AACDE"/>
                </a:solidFill>
                <a:sym typeface="Calibri"/>
              </a:rPr>
              <a:t>)</a:t>
            </a:r>
          </a:p>
          <a:p>
            <a:pPr marL="630238" indent="-285750" defTabSz="9144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6AACDE"/>
                </a:solidFill>
                <a:sym typeface="Calibri"/>
              </a:rPr>
              <a:t>Relecture des outils de communication</a:t>
            </a:r>
            <a:endParaRPr lang="fr-FR" sz="1800" dirty="0">
              <a:solidFill>
                <a:srgbClr val="6AACDE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36112C-6812-4A11-8583-71C21F6EC206}"/>
              </a:ext>
            </a:extLst>
          </p:cNvPr>
          <p:cNvSpPr txBox="1"/>
          <p:nvPr/>
        </p:nvSpPr>
        <p:spPr>
          <a:xfrm>
            <a:off x="374067" y="5561308"/>
            <a:ext cx="11490128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defTabSz="914400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2D437F"/>
                </a:solidFill>
                <a:sym typeface="Calibri"/>
              </a:rPr>
              <a:t>Acculturation réciproque : Professionnels médico-sociaux / Chercheurs </a:t>
            </a:r>
          </a:p>
          <a:p>
            <a:pPr marL="447675" defTabSz="914400" hangingPunct="0">
              <a:spcAft>
                <a:spcPts val="600"/>
              </a:spcAft>
            </a:pPr>
            <a:r>
              <a:rPr lang="fr-FR" sz="1800" dirty="0">
                <a:solidFill>
                  <a:srgbClr val="6AACDE"/>
                </a:solidFill>
                <a:sym typeface="Calibri"/>
              </a:rPr>
              <a:t>Rencontres - Présentations - Echanges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6AACDE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0" name="Picture 14" descr="Gilet sensoriel à pression profonde pour enfants, gilet de Compression  pondéré, pour autisme | AliExpress">
            <a:extLst>
              <a:ext uri="{FF2B5EF4-FFF2-40B4-BE49-F238E27FC236}">
                <a16:creationId xmlns:a16="http://schemas.microsoft.com/office/drawing/2014/main" id="{D254A3B9-F651-4DC8-815D-89C6567B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94" y="3982042"/>
            <a:ext cx="994041" cy="9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ocus group ou interview: que choisir pour votre étude de ...">
            <a:extLst>
              <a:ext uri="{FF2B5EF4-FFF2-40B4-BE49-F238E27FC236}">
                <a16:creationId xmlns:a16="http://schemas.microsoft.com/office/drawing/2014/main" id="{DF550E1A-3B28-44E2-A6EE-CE466BE8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191" y="3808227"/>
            <a:ext cx="1798405" cy="12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418418D-6D9E-4052-BB87-9BAC8B45B1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478"/>
          <a:stretch/>
        </p:blipFill>
        <p:spPr>
          <a:xfrm>
            <a:off x="9674738" y="3876678"/>
            <a:ext cx="859607" cy="1137948"/>
          </a:xfrm>
          <a:prstGeom prst="round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1D987CE-29AF-4565-90C8-F88F0E96F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2848" y="4238923"/>
            <a:ext cx="1355223" cy="76973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EACF5AD-C75E-422E-9BB3-3202D4273576}"/>
              </a:ext>
            </a:extLst>
          </p:cNvPr>
          <p:cNvSpPr txBox="1"/>
          <p:nvPr/>
        </p:nvSpPr>
        <p:spPr>
          <a:xfrm>
            <a:off x="374067" y="878395"/>
            <a:ext cx="11676386" cy="1277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800" b="1" dirty="0">
                <a:solidFill>
                  <a:srgbClr val="2D437F"/>
                </a:solidFill>
                <a:sym typeface="Calibri"/>
              </a:rPr>
              <a:t>C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2D437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omité scientifique inclusif et pluriel</a:t>
            </a:r>
          </a:p>
          <a:p>
            <a:pPr marL="712788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800" dirty="0">
                <a:solidFill>
                  <a:srgbClr val="6AACDE"/>
                </a:solidFill>
                <a:sym typeface="Calibri"/>
              </a:rPr>
              <a:t>Rédaction des appels à projets</a:t>
            </a:r>
          </a:p>
          <a:p>
            <a:pPr marL="712788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6AACDE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Sélection des candidatures</a:t>
            </a:r>
          </a:p>
          <a:p>
            <a:pPr marL="712788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800" dirty="0">
                <a:solidFill>
                  <a:srgbClr val="6AACDE"/>
                </a:solidFill>
                <a:sym typeface="Calibri"/>
              </a:rPr>
              <a:t>Elaboration d’outils de communication communs (glossaires, grilles d’évaluation …)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6AACDE"/>
              </a:solidFill>
              <a:effectLst/>
              <a:uFillTx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22E68-174B-414E-A35D-9D2BA9CE5266}"/>
              </a:ext>
            </a:extLst>
          </p:cNvPr>
          <p:cNvSpPr/>
          <p:nvPr/>
        </p:nvSpPr>
        <p:spPr>
          <a:xfrm>
            <a:off x="374067" y="2446996"/>
            <a:ext cx="1010790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2D437F"/>
                </a:solidFill>
                <a:sym typeface="Calibri"/>
              </a:rPr>
              <a:t>Acculturation des personnes concernées à la Recherche</a:t>
            </a:r>
          </a:p>
          <a:p>
            <a:pPr marL="630238" indent="-285750" defTabSz="9144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6AACDE"/>
                </a:solidFill>
                <a:sym typeface="Calibri"/>
              </a:rPr>
              <a:t>Bourses de congrès : ARAPI (octobre 2022)</a:t>
            </a:r>
          </a:p>
          <a:p>
            <a:pPr marL="630238" indent="-285750" defTabSz="9144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6AACDE"/>
                </a:solidFill>
                <a:sym typeface="Calibri"/>
              </a:rPr>
              <a:t>Places réservées : </a:t>
            </a:r>
            <a:r>
              <a:rPr lang="fr-FR" sz="1800" dirty="0">
                <a:solidFill>
                  <a:srgbClr val="6AACDE"/>
                </a:solidFill>
              </a:rPr>
              <a:t>Symposium </a:t>
            </a:r>
            <a:r>
              <a:rPr lang="fr-FR" sz="1800" dirty="0" err="1">
                <a:solidFill>
                  <a:srgbClr val="6AACDE"/>
                </a:solidFill>
              </a:rPr>
              <a:t>PedStart</a:t>
            </a:r>
            <a:r>
              <a:rPr lang="fr-FR" sz="1800" dirty="0">
                <a:solidFill>
                  <a:srgbClr val="6AACDE"/>
                </a:solidFill>
              </a:rPr>
              <a:t> (décembre 2023) </a:t>
            </a:r>
            <a:endParaRPr lang="fr-FR" sz="1800" dirty="0">
              <a:solidFill>
                <a:srgbClr val="6AACDE"/>
              </a:solidFill>
              <a:sym typeface="Calibri"/>
            </a:endParaRPr>
          </a:p>
          <a:p>
            <a:pPr marL="447675" defTabSz="914400" hangingPunct="0">
              <a:spcAft>
                <a:spcPts val="600"/>
              </a:spcAft>
            </a:pPr>
            <a:endParaRPr lang="fr-FR" sz="1800" dirty="0">
              <a:solidFill>
                <a:srgbClr val="6AACDE"/>
              </a:solidFill>
              <a:sym typeface="Calibri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998E782-419D-4B44-8D87-AC9D9082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Recherche Participative : </a:t>
            </a:r>
            <a:r>
              <a:rPr lang="fr-FR" sz="2400" dirty="0">
                <a:sym typeface="Calibri"/>
              </a:rPr>
              <a:t>Inclusion des personnes concernées</a:t>
            </a:r>
            <a:endParaRPr lang="fr-FR" sz="2400" dirty="0"/>
          </a:p>
        </p:txBody>
      </p:sp>
      <p:pic>
        <p:nvPicPr>
          <p:cNvPr id="5122" name="Picture 2" descr="https://site.arapi-autisme.fr/wp-content/uploads/2022/02/Capture-de%CC%81cran-2022-02-25-a%CC%80-11.15.44.png">
            <a:extLst>
              <a:ext uri="{FF2B5EF4-FFF2-40B4-BE49-F238E27FC236}">
                <a16:creationId xmlns:a16="http://schemas.microsoft.com/office/drawing/2014/main" id="{2EE7FA1F-97BE-42FC-B448-D200FEDE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30" y="2512275"/>
            <a:ext cx="4708697" cy="8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11339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8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ienvenue sur le site du CHRU de Tours">
            <a:extLst>
              <a:ext uri="{FF2B5EF4-FFF2-40B4-BE49-F238E27FC236}">
                <a16:creationId xmlns:a16="http://schemas.microsoft.com/office/drawing/2014/main" id="{97047449-E336-4E89-B5E9-3A92D95B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285" y="5923449"/>
            <a:ext cx="960903" cy="4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397EA63-AF78-4FC1-A716-7138237FBE9A}"/>
              </a:ext>
            </a:extLst>
          </p:cNvPr>
          <p:cNvGrpSpPr/>
          <p:nvPr/>
        </p:nvGrpSpPr>
        <p:grpSpPr>
          <a:xfrm>
            <a:off x="7024682" y="1633028"/>
            <a:ext cx="4968954" cy="2278572"/>
            <a:chOff x="7812369" y="3948555"/>
            <a:chExt cx="4412288" cy="196899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CC7D08F-272F-41D6-9370-E0A0BCF40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3" r="5994"/>
            <a:stretch/>
          </p:blipFill>
          <p:spPr>
            <a:xfrm>
              <a:off x="7889235" y="4278812"/>
              <a:ext cx="4335422" cy="163874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98865FA-64FB-4CD7-91D9-C263C0905A3A}"/>
                </a:ext>
              </a:extLst>
            </p:cNvPr>
            <p:cNvSpPr txBox="1"/>
            <p:nvPr/>
          </p:nvSpPr>
          <p:spPr>
            <a:xfrm>
              <a:off x="7812369" y="3948555"/>
              <a:ext cx="4240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002060"/>
                  </a:solidFill>
                </a:rPr>
                <a:t>Rencontre pluriprofessionnelle au CRA Pays de la Loire </a:t>
              </a:r>
            </a:p>
          </p:txBody>
        </p:sp>
      </p:grpSp>
      <p:sp>
        <p:nvSpPr>
          <p:cNvPr id="10" name="Titre 2">
            <a:extLst>
              <a:ext uri="{FF2B5EF4-FFF2-40B4-BE49-F238E27FC236}">
                <a16:creationId xmlns:a16="http://schemas.microsoft.com/office/drawing/2014/main" id="{F5F521A6-D555-46AD-B230-D836AB6B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3" y="73025"/>
            <a:ext cx="10529887" cy="563563"/>
          </a:xfrm>
        </p:spPr>
        <p:txBody>
          <a:bodyPr>
            <a:normAutofit/>
          </a:bodyPr>
          <a:lstStyle/>
          <a:p>
            <a:r>
              <a:rPr lang="fr-FR" sz="2400" dirty="0"/>
              <a:t>Indicateurs Soins : d</a:t>
            </a:r>
            <a:r>
              <a:rPr lang="fr-FR" sz="2400" dirty="0">
                <a:ea typeface="Gadugi" panose="020B0502040204020203" pitchFamily="34" charset="0"/>
              </a:rPr>
              <a:t>iffusion et harmonisation des pratiques cliniques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3047D49-3B46-4834-9106-96FE531D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438" y="4362511"/>
            <a:ext cx="1212234" cy="15271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437542-97F1-45C8-84AB-DF40CE1FC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640" y="4328088"/>
            <a:ext cx="2763996" cy="1596024"/>
          </a:xfrm>
          <a:prstGeom prst="rect">
            <a:avLst/>
          </a:prstGeom>
        </p:spPr>
      </p:pic>
      <p:pic>
        <p:nvPicPr>
          <p:cNvPr id="2052" name="Picture 4" descr="CHU-ANGERS - accueil">
            <a:extLst>
              <a:ext uri="{FF2B5EF4-FFF2-40B4-BE49-F238E27FC236}">
                <a16:creationId xmlns:a16="http://schemas.microsoft.com/office/drawing/2014/main" id="{80257315-3D3B-45B5-A149-F91130DB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37" y="5927582"/>
            <a:ext cx="454912" cy="3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 - Université Angers">
            <a:extLst>
              <a:ext uri="{FF2B5EF4-FFF2-40B4-BE49-F238E27FC236}">
                <a16:creationId xmlns:a16="http://schemas.microsoft.com/office/drawing/2014/main" id="{79FC3C9F-FFB6-431C-9194-6D6F8965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48" y="5927582"/>
            <a:ext cx="849255" cy="3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niversité de Tours - Accueil">
            <a:extLst>
              <a:ext uri="{FF2B5EF4-FFF2-40B4-BE49-F238E27FC236}">
                <a16:creationId xmlns:a16="http://schemas.microsoft.com/office/drawing/2014/main" id="{E0B8101A-5C2F-4C1C-AFAF-14C8BAF2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36" y="6036158"/>
            <a:ext cx="886194" cy="2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8BDBB-8E2C-4A54-AC67-937D8EC0E0DD}"/>
              </a:ext>
            </a:extLst>
          </p:cNvPr>
          <p:cNvSpPr/>
          <p:nvPr/>
        </p:nvSpPr>
        <p:spPr>
          <a:xfrm>
            <a:off x="529407" y="1104166"/>
            <a:ext cx="700717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42900" defTabSz="1219170">
              <a:spcBef>
                <a:spcPct val="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ea typeface="Gadugi" panose="020B0502040204020203" pitchFamily="34" charset="0"/>
              </a:rPr>
              <a:t>A destination : </a:t>
            </a:r>
          </a:p>
          <a:p>
            <a:pPr marL="720725" lvl="2" indent="-342900" defTabSz="1219170">
              <a:spcBef>
                <a:spcPct val="0"/>
              </a:spcBef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AACDE"/>
                </a:solidFill>
                <a:ea typeface="Gadugi" panose="020B0502040204020203" pitchFamily="34" charset="0"/>
              </a:rPr>
              <a:t>Des Centres Ressources Autisme</a:t>
            </a:r>
            <a:endParaRPr lang="fr-FR" sz="2000" dirty="0">
              <a:solidFill>
                <a:srgbClr val="6AACDE"/>
              </a:solidFill>
            </a:endParaRPr>
          </a:p>
          <a:p>
            <a:pPr marL="720725" lvl="2" indent="-342900" defTabSz="1219170">
              <a:spcBef>
                <a:spcPct val="0"/>
              </a:spcBef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AACDE"/>
                </a:solidFill>
              </a:rPr>
              <a:t>Des équipes de psychiatrie et pédopsychiatrie CHU</a:t>
            </a:r>
            <a:endParaRPr lang="fr-FR" sz="2000" dirty="0">
              <a:solidFill>
                <a:srgbClr val="6AACDE"/>
              </a:solidFill>
              <a:latin typeface="Trebuchet MS" panose="020B0603020202020204" pitchFamily="34" charset="0"/>
              <a:ea typeface="Gadugi" panose="020B0502040204020203" pitchFamily="34" charset="0"/>
            </a:endParaRPr>
          </a:p>
          <a:p>
            <a:pPr marL="361950" indent="-361950" algn="just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2D437F"/>
              </a:solidFill>
            </a:endParaRPr>
          </a:p>
          <a:p>
            <a:pPr marL="361950" indent="-361950" algn="just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2D437F"/>
              </a:solidFill>
            </a:endParaRP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</a:rPr>
              <a:t>Achat de matériel </a:t>
            </a:r>
          </a:p>
          <a:p>
            <a:pPr marL="452438" algn="just"/>
            <a:r>
              <a:rPr lang="fr-FR" sz="2000" dirty="0">
                <a:solidFill>
                  <a:srgbClr val="6AACDE"/>
                </a:solidFill>
              </a:rPr>
              <a:t> 5 batteries d’évaluation fournies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6AACDE"/>
              </a:solidFill>
            </a:endParaRPr>
          </a:p>
          <a:p>
            <a:pPr marL="361950" indent="-361950" algn="just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6AACDE"/>
              </a:solidFill>
            </a:endParaRPr>
          </a:p>
          <a:p>
            <a:pPr marL="361950" indent="-3619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D437F"/>
                </a:solidFill>
              </a:rPr>
              <a:t>Echange de pratiques :</a:t>
            </a:r>
          </a:p>
          <a:p>
            <a:pPr marL="720725" lvl="2" indent="-342900" defTabSz="1219170">
              <a:spcBef>
                <a:spcPct val="0"/>
              </a:spcBef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D437F"/>
                </a:solidFill>
                <a:ea typeface="Gadugi" panose="020B0502040204020203" pitchFamily="34" charset="0"/>
              </a:rPr>
              <a:t>Batterie FÉE (Fonctions Exécutives de l’Enfant) </a:t>
            </a:r>
          </a:p>
          <a:p>
            <a:pPr marL="377825" lvl="2" defTabSz="1219170">
              <a:spcBef>
                <a:spcPct val="0"/>
              </a:spcBef>
              <a:buClr>
                <a:srgbClr val="6AACDE"/>
              </a:buClr>
              <a:buSzPct val="110000"/>
            </a:pPr>
            <a:r>
              <a:rPr lang="fr-FR" sz="2000" dirty="0">
                <a:solidFill>
                  <a:srgbClr val="6AACDE"/>
                </a:solidFill>
                <a:ea typeface="Gadugi" panose="020B0502040204020203" pitchFamily="34" charset="0"/>
              </a:rPr>
              <a:t>A. Roy (CHU d’Angers et FHU PRECICARE) : 20 professionnels</a:t>
            </a:r>
          </a:p>
          <a:p>
            <a:pPr marL="893763" algn="just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2060"/>
              </a:solidFill>
            </a:endParaRPr>
          </a:p>
          <a:p>
            <a:pPr marL="720725" lvl="2" indent="-342900" defTabSz="1219170">
              <a:spcBef>
                <a:spcPct val="0"/>
              </a:spcBef>
              <a:buClr>
                <a:srgbClr val="6AACDE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D437F"/>
                </a:solidFill>
                <a:ea typeface="Gadugi" panose="020B0502040204020203" pitchFamily="34" charset="0"/>
              </a:rPr>
              <a:t>Batterie </a:t>
            </a:r>
            <a:r>
              <a:rPr lang="fr-FR" sz="2000" dirty="0" err="1">
                <a:solidFill>
                  <a:srgbClr val="2D437F"/>
                </a:solidFill>
                <a:ea typeface="Gadugi" panose="020B0502040204020203" pitchFamily="34" charset="0"/>
              </a:rPr>
              <a:t>ClaCoS</a:t>
            </a:r>
            <a:r>
              <a:rPr lang="fr-FR" sz="2000" dirty="0">
                <a:solidFill>
                  <a:srgbClr val="2D437F"/>
                </a:solidFill>
                <a:ea typeface="Gadugi" panose="020B0502040204020203" pitchFamily="34" charset="0"/>
              </a:rPr>
              <a:t> (cognition sociale de l'adulte)</a:t>
            </a:r>
          </a:p>
          <a:p>
            <a:pPr marL="377825" lvl="2" defTabSz="1219170">
              <a:spcBef>
                <a:spcPct val="0"/>
              </a:spcBef>
              <a:buClr>
                <a:srgbClr val="6AACDE"/>
              </a:buClr>
              <a:buSzPct val="110000"/>
            </a:pPr>
            <a:r>
              <a:rPr lang="fr-FR" sz="2000" dirty="0">
                <a:solidFill>
                  <a:srgbClr val="6AACDE"/>
                </a:solidFill>
                <a:ea typeface="Gadugi" panose="020B0502040204020203" pitchFamily="34" charset="0"/>
              </a:rPr>
              <a:t>S. </a:t>
            </a:r>
            <a:r>
              <a:rPr lang="fr-FR" sz="2000" dirty="0" err="1">
                <a:solidFill>
                  <a:srgbClr val="6AACDE"/>
                </a:solidFill>
                <a:ea typeface="Gadugi" panose="020B0502040204020203" pitchFamily="34" charset="0"/>
              </a:rPr>
              <a:t>Kohlmeyer</a:t>
            </a:r>
            <a:r>
              <a:rPr lang="fr-FR" sz="2000" dirty="0">
                <a:solidFill>
                  <a:srgbClr val="6AACDE"/>
                </a:solidFill>
                <a:ea typeface="Gadugi" panose="020B0502040204020203" pitchFamily="34" charset="0"/>
              </a:rPr>
              <a:t> (CHRU de Tours, CRA CVL) : 40 professionnels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2D437F"/>
              </a:solidFill>
            </a:endParaRPr>
          </a:p>
          <a:p>
            <a:pPr marL="361950" indent="-361950" algn="just"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2D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1482"/>
      </p:ext>
    </p:extLst>
  </p:cSld>
  <p:clrMapOvr>
    <a:masterClrMapping/>
  </p:clrMapOvr>
</p:sld>
</file>

<file path=ppt/theme/theme1.xml><?xml version="1.0" encoding="utf-8"?>
<a:theme xmlns:a="http://schemas.openxmlformats.org/drawingml/2006/main" name="Trame Presentation HUGO A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8e8d90-455b-483e-8416-8d8b21c0e3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6B474A455BC4AB7829D33FE268584" ma:contentTypeVersion="16" ma:contentTypeDescription="Crée un document." ma:contentTypeScope="" ma:versionID="3219e4337b62122bebf8aba86219a33f">
  <xsd:schema xmlns:xsd="http://www.w3.org/2001/XMLSchema" xmlns:xs="http://www.w3.org/2001/XMLSchema" xmlns:p="http://schemas.microsoft.com/office/2006/metadata/properties" xmlns:ns3="fa1c1b79-81ee-4b28-8862-f6317a706674" xmlns:ns4="c58e8d90-455b-483e-8416-8d8b21c0e3ec" targetNamespace="http://schemas.microsoft.com/office/2006/metadata/properties" ma:root="true" ma:fieldsID="7e076ac799c0e8f14234ad06596f8e7e" ns3:_="" ns4:_="">
    <xsd:import namespace="fa1c1b79-81ee-4b28-8862-f6317a706674"/>
    <xsd:import namespace="c58e8d90-455b-483e-8416-8d8b21c0e3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c1b79-81ee-4b28-8862-f6317a7066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e8d90-455b-483e-8416-8d8b21c0e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0F3B8-A61F-4332-A3C4-F0498E7D8DA0}">
  <ds:schemaRefs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fa1c1b79-81ee-4b28-8862-f6317a706674"/>
    <ds:schemaRef ds:uri="c58e8d90-455b-483e-8416-8d8b21c0e3e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B09E79-3CEA-46B6-8D44-7AB6B973CD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ECD3E-EEBB-4A64-89E3-983B06088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1c1b79-81ee-4b28-8862-f6317a706674"/>
    <ds:schemaRef ds:uri="c58e8d90-455b-483e-8416-8d8b21c0e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Trame Presentation HUGO AG</Template>
  <TotalTime>596</TotalTime>
  <Words>1136</Words>
  <Application>Microsoft Office PowerPoint</Application>
  <PresentationFormat>Personnalisé</PresentationFormat>
  <Paragraphs>207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Gadugi</vt:lpstr>
      <vt:lpstr>ITC Avant Garde Std Bk</vt:lpstr>
      <vt:lpstr>ITC Avant Garde Std Bk Cn</vt:lpstr>
      <vt:lpstr>Tahoma</vt:lpstr>
      <vt:lpstr>Times New Roman</vt:lpstr>
      <vt:lpstr>Trebuchet MS</vt:lpstr>
      <vt:lpstr>Wingdings</vt:lpstr>
      <vt:lpstr>Trame Presentation HUGO AG</vt:lpstr>
      <vt:lpstr>Modèle par défaut</vt:lpstr>
      <vt:lpstr>Présentation PowerPoint</vt:lpstr>
      <vt:lpstr>Présentation</vt:lpstr>
      <vt:lpstr>Structuration / pilotage</vt:lpstr>
      <vt:lpstr>Indicateurs pédagogiques : création</vt:lpstr>
      <vt:lpstr>Indicateurs pédagogiques : sensibilisation et formation du personnel </vt:lpstr>
      <vt:lpstr>Indicateurs Recherche</vt:lpstr>
      <vt:lpstr>Indicateurs Recherche : appels d’offre financés par la FHU</vt:lpstr>
      <vt:lpstr>Recherche Participative : Inclusion des personnes concernées</vt:lpstr>
      <vt:lpstr>Indicateurs Soins : diffusion et harmonisation des pratiques cliniques</vt:lpstr>
      <vt:lpstr>Indicateurs Industriels : transfert et valorisation</vt:lpstr>
      <vt:lpstr>Indicateurs Industriels : maillage avec l’écosystème de l’innovation</vt:lpstr>
      <vt:lpstr>Point budgétaire : Point d’étape des conventions de financement </vt:lpstr>
      <vt:lpstr>Point budgétaire : les dépenses engagées</vt:lpstr>
      <vt:lpstr>Présentation PowerPoint</vt:lpstr>
    </vt:vector>
  </TitlesOfParts>
  <Company>Centre Hospitalier Universitaire d'Angers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PAOLANTONI FRANCESCA</dc:creator>
  <cp:lastModifiedBy>ALCALDE HELENE</cp:lastModifiedBy>
  <cp:revision>85</cp:revision>
  <cp:lastPrinted>2023-06-28T15:54:27Z</cp:lastPrinted>
  <dcterms:created xsi:type="dcterms:W3CDTF">2023-03-20T17:23:01Z</dcterms:created>
  <dcterms:modified xsi:type="dcterms:W3CDTF">2023-07-13T12:27:37Z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0x0101004486B474A455BC4AB7829D33FE268584</vt:lpwstr>
  </property>
</Properties>
</file>